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7"/>
  </p:notesMasterIdLst>
  <p:sldIdLst>
    <p:sldId id="256" r:id="rId3"/>
    <p:sldId id="261" r:id="rId4"/>
    <p:sldId id="262" r:id="rId5"/>
    <p:sldId id="263" r:id="rId6"/>
    <p:sldId id="257" r:id="rId7"/>
    <p:sldId id="267" r:id="rId8"/>
    <p:sldId id="349" r:id="rId9"/>
    <p:sldId id="350" r:id="rId10"/>
    <p:sldId id="351" r:id="rId11"/>
    <p:sldId id="266" r:id="rId12"/>
    <p:sldId id="364" r:id="rId13"/>
    <p:sldId id="354" r:id="rId14"/>
    <p:sldId id="366" r:id="rId15"/>
    <p:sldId id="356" r:id="rId16"/>
    <p:sldId id="367" r:id="rId17"/>
    <p:sldId id="362" r:id="rId18"/>
    <p:sldId id="413" r:id="rId19"/>
    <p:sldId id="415" r:id="rId20"/>
    <p:sldId id="416" r:id="rId21"/>
    <p:sldId id="360" r:id="rId22"/>
    <p:sldId id="406" r:id="rId23"/>
    <p:sldId id="388" r:id="rId24"/>
    <p:sldId id="412" r:id="rId25"/>
    <p:sldId id="392" r:id="rId26"/>
    <p:sldId id="389" r:id="rId27"/>
    <p:sldId id="390" r:id="rId28"/>
    <p:sldId id="387" r:id="rId29"/>
    <p:sldId id="407" r:id="rId30"/>
    <p:sldId id="408" r:id="rId31"/>
    <p:sldId id="409" r:id="rId32"/>
    <p:sldId id="410" r:id="rId33"/>
    <p:sldId id="383" r:id="rId34"/>
    <p:sldId id="384" r:id="rId35"/>
    <p:sldId id="385" r:id="rId36"/>
    <p:sldId id="386" r:id="rId37"/>
    <p:sldId id="269" r:id="rId38"/>
    <p:sldId id="393" r:id="rId39"/>
    <p:sldId id="369" r:id="rId40"/>
    <p:sldId id="399" r:id="rId41"/>
    <p:sldId id="394" r:id="rId42"/>
    <p:sldId id="401" r:id="rId43"/>
    <p:sldId id="395" r:id="rId44"/>
    <p:sldId id="396" r:id="rId45"/>
    <p:sldId id="402" r:id="rId46"/>
    <p:sldId id="403" r:id="rId47"/>
    <p:sldId id="411" r:id="rId48"/>
    <p:sldId id="397" r:id="rId49"/>
    <p:sldId id="370" r:id="rId50"/>
    <p:sldId id="379" r:id="rId51"/>
    <p:sldId id="382" r:id="rId52"/>
    <p:sldId id="374" r:id="rId53"/>
    <p:sldId id="371" r:id="rId54"/>
    <p:sldId id="378" r:id="rId55"/>
    <p:sldId id="372" r:id="rId56"/>
    <p:sldId id="380" r:id="rId57"/>
    <p:sldId id="381" r:id="rId58"/>
    <p:sldId id="361" r:id="rId59"/>
    <p:sldId id="297" r:id="rId60"/>
    <p:sldId id="365" r:id="rId61"/>
    <p:sldId id="375" r:id="rId62"/>
    <p:sldId id="264" r:id="rId63"/>
    <p:sldId id="348" r:id="rId64"/>
    <p:sldId id="368" r:id="rId65"/>
    <p:sldId id="357"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59" autoAdjust="0"/>
  </p:normalViewPr>
  <p:slideViewPr>
    <p:cSldViewPr snapToGrid="0">
      <p:cViewPr>
        <p:scale>
          <a:sx n="100" d="100"/>
          <a:sy n="100" d="100"/>
        </p:scale>
        <p:origin x="191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ink/ink1.xml><?xml version="1.0" encoding="utf-8"?>
<inkml:ink xmlns:inkml="http://www.w3.org/2003/InkML">
  <inkml:definitions>
    <inkml:context xml:id="ctx0">
      <inkml:inkSource xml:id="inkSrc0">
        <inkml:traceFormat>
          <inkml:channel name="X" type="integer" max="3000" units="cm"/>
          <inkml:channel name="Y" type="integer" min="-526" max="1394" units="cm"/>
          <inkml:channel name="T" type="integer" max="2.14748E9" units="dev"/>
        </inkml:traceFormat>
        <inkml:channelProperties>
          <inkml:channelProperty channel="X" name="resolution" value="57.58157" units="1/cm"/>
          <inkml:channelProperty channel="Y" name="resolution" value="65.52901" units="1/cm"/>
          <inkml:channelProperty channel="T" name="resolution" value="1" units="1/dev"/>
        </inkml:channelProperties>
      </inkml:inkSource>
      <inkml:timestamp xml:id="ts0" timeString="2022-09-11T06:24:06.08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2060"/>
    </inkml:brush>
  </inkml:definitions>
  <inkml:trace contextRef="#ctx0" brushRef="#br0">18481 2897 0,'0'13'62,"0"40"-46,-13 0-16,13 0 15,-13 40-15,13-40 16,0 105 0,0-65-16,0 13 15,0 0-15,0 13 16,0 26-16,26-39 15,1 13-15,26 199 32,-27-226-32,-13-12 15,0-1-15,1-26 16,-1 0-16,0 13 16,-13-26-16,13 13 15,1-27-15,-14 1 16,0-1-1,0 0-15,0 14 0,0 0 16,0 0 0,0-14-16,0 14 15,0-1-15,0 1 16,0 0-16,0-1 16,0 28-1,0-41-15,0-13 16,0 14-16,0-1 15,0 1-15,0-1 16,0-13-16,0 1 16,0-1-16,0 13 31,0-13-31,0 1 0,0 25 16,0-25-16,0-1 15,0 0-15,0 0 16,0 1-16,0 12 15,0 0-15,0-12 16,0 12 0,0-13-1,0 1-15,0-1 16,0 0-16,0 0 62,0 0-30,13 1 15,13-14-16,1 13-16,12-13-15,14 0 16,0 0-16,13 0 16,14 0-16,-14 0 15,0 0-15,13 0 16,-26 0-16,14 0 16,12 0-16,-13 0 15,40 0-15,0 0 16,0 0-16,26 0 15,-26 0-15,-1 0 16,-25 0-16,118 0 31,-92 0-31,-13 0 0,13 0 16,-14 0-16,-12 0 16,-1 0-1,-13 0-15,-13 0 0,0 0 16,13 0-1,-13 0-15,0 0 16,13 0-16,13 0 16,-12 0-16,25 0 15,-26 0-15,27 0 16,-27 0-16,13 0 16,14 0-16,-14 0 15,1 0-15,-14 0 16,-13 0-16,26 0 15,-13 0-15,0-13 16,-26 13 0,40 0-16,12 0 0,-12 0 15,12 0-15,-26 0 16,0 0-16,1 0 16,-14 0-16,-1 0 15,1 0-15,0 0 16,13 0-16,-26 0 15,-13 0-15,-1-14 16,0 14 0,1 0-1,-1 0-15,1 0 16,-14 0-16,0 0 16,1 0 15,-1 0-16,0 0 1,0 0 47,0 0-48,1-13 63,-14-13-62,-14-27-16,-25 0 16,-14 0-16</inkml:trace>
  <inkml:trace contextRef="#ctx0" brushRef="#br0" timeOffset="3344.3235">18481 2937 0,'27'0'94,"26"0"-94,39 0 16,14 0-16,26 0 15,27 0-15,-13 0 16,12 0-16,-12 0 16,-1 0-16,1 0 15,-27 0-15,26 0 16,1 0-16,-27 13 16,27 14-16,-1-1 15,14 0-15,-14-12 16,-12-1-16,-14 0 15,-27 0-15,-39-13 16,13 0-16,-13 0 16,-13 0-16,0 0 15,-1 0-15,14 0 16,0 0-16,27 0 16,-14 0-16,26 0 15,1 0 1,13 0-16,-27 0 15,0 0-15,-26 0 16,14 0-16,-15 0 16,-12 0-16,0 0 15,-1 0-15,-12 0 16,13 0-16,-14 0 16,1 0-16,-1 0 15,0 0-15,14 0 16,0 0-16,13 0 15,-14 0-15,14 0 16,-13 0-16,0 0 16,-14 0-16,1 0 15,12 0-15,-12 0 16,-1 14 0,1-14-1,12 13-15,1 0 16,-27-13-16,27 0 15,-27 0-15,0 0 16,1 0-16,-1 0 16,0 0 15,0 0-15,1 0-1,12 0-15,-13 0 16,14 0-16,-14 0 15,13 0 1,-12 0-16,-1 0 16,0 0-1,0 0 1,1 0-16,-1 0 16,0 0-16,0 0 15,1 0 1,-1 0-1,0 0 157,-13 27-156,0-14 0,0 13-16,13 27 15,0-26-15,-13-14 16,0 13-16,0 1 15,0-1-15,0 14 16,0-27-16,14 27 16,-14-14-1,0 14-15,13 13 16,0-27-16,-13-12 16,0-1-16,0 13 15,0 14-15,0-27 16,0 14-16,0-1 15,0 1 1,0-1-16,0 14 0,0-14 16,0 1-16,0-1 15,0 1 1,0 12-16,0 1 0,0 13 16,0 0-1,0 0-15,0 0 16,0 26-1,0-39-15,0-1 16,0 1-16,0 0 16,0-14-16,13 27 15,-13-13-15,0-27 16,0 0-16,0 27 16,0-14-16,0-12 15,0 12-15,0 0 16,0 1-16,0-14 15,0 14-15,0 26 32,0-40-32,0 0 15,0 13-15,0-12 16,0-1 0,0 0-16,0 0 15,0 1-15,0-1 16,0 0-16,0 0 15,0 14 1,0-1-16,0 1 0,0 12 16,0-12-16,0-1 15,0 1-15,0-1 16,0 1 0,0-1-16,0 1 15,0-14-15,0 13 16,0 14-16,0-27 15,0 53 1,0-39-16,0-1 16,0-13-16,0 14 15,0-1-15,0-12 16,0 12 0,0-13-16,0 1 15,0-1-15,0 0 16,0 0-16,0 0 15,0 1 1,0-1 0,0 0-1,0 0 1,0 1-16,0-1 16,0 0-1,0 0 16,0 14-15,0-14 0,0 0-16,0 0 15,0 1-15,0-1 16,0 0 0,0 0-1,0 1 1,14-14-1,-14 13 1,0 0 15,0 0-31,13 0 110</inkml:trace>
  <inkml:trace contextRef="#ctx0" brushRef="#br1" timeOffset="11512.4307">22741 4842 0,'0'-13'94,"-13"-1"-63,-14 1 32,14 13-32,-13 0-15,12 0-1,1 0 1,0 0-16,-14 0 16,14 0-16,0 0 15,0 13 1,-1-13-16,1 0 15,0 0 1,13 14 0,-26-1 15,-1-13 0,14 13-15,0 14-1,-14-14 1,14 13 0,0-13-1,13 1 1,-13-1-16,13 0 16,0 0 15,-14 1-16,14-1-15,0 0 16,-13 0 0,13 1-1,0-1-15,0 13 16,0-13-16,0 1 16,0 12-1,0-13-15,0 14 16,0-14-1,0 14 1,0-14-16,0 0 16,0 0-16,0 0 15,0 1 1,0-1-16,0 0 16,0 14-1,0-14 1,0 0-1,13 0 1,-13 1-16,14 12 31,-14 0-15,13-12 0,0-14-1,-13 26 1,26-26 31,-12 13-32,-1 1 1,13-14 0,-12 0-16,-1 0 15,0 0-15,0 0 16,0 0-16,1 0 15,-1 0-15,0 0 16,0 0-16,14 0 16,-14-14-16,0 14 15,1 0-15,-1-13 16,0 0 0,0 13-1,0-13 16,1-1 1,-14 1-17,13 13-15,0-13 16,-13 0 0,0 0-1,13-14-15,-13 14 31,0 0-15,0-1-16,14-12 16,-14 13 15,0-1-15,0 1-16,0 0 15,13 0 1,-13 0-1,0-1 1,0 1 0,0 0 15,0 0-15,0-1-16,0 1 15,0 0 1,0 0-1,0-1 1,0 1 0,0 0 15,0 0-15,0 0-1,0-1 1,0 1-1,0 0 1,0 0-16,0-1 16,0-12-1,0 13 1,0-1 109,0 1-94,0 0 32,0 0-16,0 0-32,0-1-15,-13 14 16,13-13-1,-14 13 1,1-13 328,0 13-282,13-13 16</inkml:trace>
  <inkml:trace contextRef="#ctx0" brushRef="#br2" timeOffset="22808.1806">21577 4670 0,'13'0'94,"-26"-13"-47,0 13-16,-1 0 0,1 0 0,0 0-15,0 0 0,-1 0-1,1 0 1,0 0-16,0 0 16,-1 0-1,1 13 1,0 0 15,0-13-31,0 13 16,-1-13-16,1 14 15,0-1-15,0-13 16,-1 13-16,1-13 16,13 13-1,-13 0 1,0 1-1,-1-1 1,14 0 0,-13-13-16,13 13 15,0 1 1,-13-14-16,0 26 16,13 14-1,-13-27 1,13 0-16,0 0 15,0 14 1,-14-14-16,14 0 31,0 1-15,0-1 0,0 0 30,0 0-30,0 1 0,0-1-1,0 13 1,0-13 0,0 1-1,0-1 1,14 0-16,-14 0 31,0 1-31,13 12 16,-13-13-1,13 1 1,-13-1 0,0 0-16,13 13 15,-13-12 1,0 12-1,13-26 1,-13 13 0,14 1-1,-14 12 17,13-26-17,-13 13-15,13 1 16,0-1 15,1-13 16,-1 0-47,-13 13 16,13-13-1,0 0-15,1 0 16,-1 0-1,0 0-15,0 13 16,0-13 0,14 0-1,-14 0-15,0 0 16,1 0-16,12 0 16,-13-13 15,1 13-16,-1 0 1,0-13-16,13 0 31,-12-1-15,-1 14 0,0-13-1,0 0 1,-13 0-1,14-1-15,-1-12 16,0 26 0,-13-13-1,0-14 1,13 27-16,-13-13 16,0 0-1,0 0 1,0-1-16,0 1 15,0 0 1,0 0 0,0-1-1,0 1-15,0 0 32,0 0-32,0-1 31,0 1-31,0 0 15,0 0 1,0 0-16,0-1 16,0 1-1,0 0 1,0 0 0,0-1-1,0 1-15,0 0 16,0 0-1,0-1 1,0 1 0,0 0-1,0 0 17,0 0-1,0-1-31,0 1 62,0 0-30,0 0-17,0-1 1,0 1-1,0 0 32,0 0-15,0-1 14,0 1-46,0 0 32,-13 0-1,13 0 63,-13 13-16,0-14-63,13 1 48,-14 13-32,1 0 32,13-13-63,-13 0 31,0 13 16,-1 0-32,1 0 1,0 0 31,0 0 0</inkml:trace>
  <inkml:trace contextRef="#ctx0" brushRef="#br3" timeOffset="40160.6225">19196 2977 0,'-14'13'140,"-12"13"-124,13-13-16,-1 14 16,1-27-16,13 26 15,-13-12-15,0-1 16,-1 13 0,1-26-16,0 27 0,0-27 15,0 26 1,-1-26-16,1 27 15,-13-1-15,12-13 16,-12 27-16,13-27 16,-1 14-16,1-27 15,0 26-15,0-13 16,13 1 0,-27-1-16,27 0 15,-13 0-15,0 1 16,0-1-1,13 0 1,-14 0 0,1 0-1,0-13-15,13 27 16,-13-14 0,-1 0-1,14 1-15,-13-14 16,13 13-16,-13 0 15,0 0 1,0-13 0,13 14 15,0-1-31,-14 0 16,1 0-1,0 0 1,0 1 15,13-1-31,-14-13 16,14 13-1,-13 0 1,13 1-16,-13-1 47,0-13-47,13 13 15,-13 14 17,39-41 186</inkml:trace>
  <inkml:trace contextRef="#ctx0" brushRef="#br3" timeOffset="41848.3252">19989 3016 0,'-39'40'78,"12"0"-78,-26-14 16,14 14-16,12-27 15,-26 40-15,27-27 16,-14 27-1,14-26-15,-1 12 16,-13 14-16,14-26 16,-1-1-16,14 14 15,-40 13 1,27-27-16,13 1 16,-14-1-16,14 1 15,0-1-15,-27 1 16,14-1-16,-1 1 15,1-14-15,-1 13 16,14-13-16,-13 14 16,12-27-16,-12 26 15,13-26-15,-1 27 16,1-14-16,-13 27 16,-1-14-16,14-13 15,-13 14-15,26-14 16,-27 14-16,14-1 15,-27-13-15,27 14 16,0-14-16,-1 0 16,-12 0-16,26 1 15,-13-1-15,13 0 32,0 0-32,-13-13 15,-1 14 1,14-1-1,-13-13-15,13 13 16,-13 0 0,0 0-1,-1 1 1,14-1 0,-13-13-16,0 13 15,13 0-15,-13 1 16,13-1-1,-14-13 1,1 13 0,13 0-1,-13 1 1,0 12 0,0-26-1,-1 13-15,14 0 16,-13 1-16,0-1 15,0 13 17,13-12 30,13-41 32</inkml:trace>
  <inkml:trace contextRef="#ctx0" brushRef="#br3" timeOffset="43096.4312">20968 3135 0,'-13'27'78,"-27"26"-63,-13 0-15,14 13 16,-27 0-16,-1 13 16,-25 14-16,12-14 15,1 14-15,-14 13 16,27-27-16,0 0 16,13-12-16,0-14 15,27-1-15,-14-12 16,14 13-16,-14-27 15,14 14-15,12-13 16,-12-1-16,13 1 16,-14 12-16,14-12 15,-13-1 1,-1 1-16,-13 12 16,1 14-1,25-26-15,-12-1 16,0-13-16,12 27 15,-25 0 1,12-14-16,14 1 16,0-14-16,-14 27 15,14-27-15,-13 13 16,12 1-16,-12-14 16,-1 13-16,14 1 15,-13-1-15,13 1 16,-14-1-16,14-13 15,0 1-15,-1-1 16,1 0-16,0 14 16,0-14-16,-1 13 15,1-12-15,0-1 16,0 0-16,13 0 31,-13 0-31,26-13 94</inkml:trace>
  <inkml:trace contextRef="#ctx0" brushRef="#br3" timeOffset="44536.8602">22238 4538 0,'0'13'78,"0"0"-62,-13 0-16,0 14 16,0-1-16,-1-13 15,-12 14-15,13-14 16,-14 27 0,14-14-16,0-13 0,-1 14 15,1-27-15,0 13 16,13 0-1,0 1 1,-13-1-16,0 0 31,-1 0-31,-12 14 16,26-14-16,-13 0 16,-14 0-1,14 1 1,13-1-1,-13-13 1,0 13-16,13 0 31,-14 1-15,1-1 0,0 0-1,0-13-15,13 27 16,-14-27-1,14 13 1</inkml:trace>
  <inkml:trace contextRef="#ctx0" brushRef="#br3" timeOffset="45583.8767">22212 5080 0,'-13'13'94,"-1"14"-94,-12-1 16,13-13-16,-14 14 15,-13-14-15,14 27 16,0-14-16,-1-13 16,1 14-16,12-1 15,-12-12-15,13 25 16,-14-25-16,27-1 16,-26 13-16,13 1 15,-14-1-15,14 1 16,0-14-16,-1 13 15,-12-13-15,13 1 16,-14 12-16,27-13 16,-13 14-16,0-1 15,0-12-15,-14 12 16,14-13-16,0 0 16,13 14-1,-14-14-15,1 0 0,0 1 16,13-1-1,-13-13-15,0 13 16,-1 14 15</inkml:trace>
  <inkml:trace contextRef="#ctx0" brushRef="#br3" timeOffset="46527.8155">21312 5490 0,'-13'0'31,"-14"0"-15,14 13-1,-26 14-15,12-1 16,1-13-16,-14 14 16,0-14-16,1-13 15,12 27-15,-13-1 16,14 1-16,-27-1 15,13 0-15,-13 14 16,27-27-16,0 14 16,-1-27-1,1 26-15,-1-12 0,14-1 16,0 0-16,0 0 16,-1-13-16,14 13 15,0-26 110,0-13-109</inkml:trace>
  <inkml:trace contextRef="#ctx0" brushRef="#br3" timeOffset="47360.254">20995 5067 0,'0'-13'16,"-27"13"-16,27 39 15,-26 14-15,-1-26 16,-12 39 0,-1-13-16,0 13 15,-13 0-15,0 0 16,-26 13-16,26-26 16,-13 14-16,13-28 15,0 14-15,27-26 16,-1 12-16,1-12 15,-14-1-15,14 14 16,-1-14-16,-13 1 16,14-1-16,0 1 15,12-14-15,14 0 16,-26 0-16,26-26 94,0-13-79,0-14-15,0 14 16,0-14-16</inkml:trace>
  <inkml:trace contextRef="#ctx0" brushRef="#br3" timeOffset="48976.7922">21881 3188 0,'-13'27'78,"-27"26"-78,27-27 15,-27 14-15,1 13 16,-14 0-16,0 13 16,0 0-16,0 0 15,0-13-15,-13 13 16,13-26-16,-13 26 15,13 0-15,-13 0 16,13 0-16,-13-13 16,-1 0-16,15 27 15,-15-14-15,1 0 16,0 0-16,0 0 16,26 0-16,-13 0 15,14-13-15,-14 13 16,0 1-16,13-14 15,0-14-15,1 14 16,-1-13 0,-13 0-16,27-14 0,-1 0 15,1 14-15,-1-13 16,1-1 0,-40 53-1,26-26-15,0-13 16,14-13-16,-1 25 15,14-25-15,0-14 16,0 14-16,-14-27 16,27 26-16,-26-26 15,26 26-15,-27-12 16,27 12-16,-13-13 16,0-13-16,13 14 15,13-14 63,0-27-78,27-13 16</inkml:trace>
  <inkml:trace contextRef="#ctx0" brushRef="#br3" timeOffset="50098.121">22794 3228 0,'0'13'31,"-27"14"-31,-12-1 16,-1 27-16,0-27 16,14 27-16,-14-13 15,0 13 1,-92 106 0,106-120-1,-1 1-15,1 0 16,-1-14-16,1 14 15,-14 39 1,14-52-16,-1-1 16,1 14-16,13-27 15,-1 14-15,-25 12 16,25-12-16,-12-1 16,13 1-16,-14-1 15,14 1-15,0-14 16,0 13-16,-1-26 15,1 27-15,0-27 16,13 13-16,-13 0 16,13 0-1,-13-13 17,13 14 61,52-67-77</inkml:trace>
  <inkml:trace contextRef="#ctx0" brushRef="#br3" timeOffset="51360.4784">23521 3585 0,'-39'40'78,"-27"13"-63,26-40-15,0 27 16,14-27-16,-14 27 16,-13-14-16,14 14 15,-1-14-15,0 14 16,-13-14-16,40 14 16,-27 0-16,14-1 15,-1 1-15,1-13 16,-1-1-16,-12 0 15,26 27-15,-14-26 16,1-1-16,12 1 16,1-14-16,0 0 15,0 14-15,-1-14 16,1 0-16,0-13 16,13 27-1,-13-27 1,0 13-16</inkml:trace>
  <inkml:trace contextRef="#ctx0" brushRef="#br3" timeOffset="52232.397">23535 4829 0,'0'26'31,"0"-13"-31,-14 14 16,1-1-16,0 27 16,-13-13-16,-1-14 15,1 14-15,-1 13 16,-13 13-16,1-26 16,12 13-16,-12-14 15,12 1-15,-12 13 16,-1-13-1,27 13-15,-14-27 16,27-13-16,-26 27 16,12-14-16,1-12 15,0 12-15,0-13 16,0 1-16,13-1 16,0 0-1,0 0 48</inkml:trace>
  <inkml:trace contextRef="#ctx0" brushRef="#br3" timeOffset="54176.3722">15094 3757 0,'0'-13'16,"-13"13"-1,-13 0 1,13 0-16,-14 13 16,14 0-16,0-13 15,13 14-15,-14-14 16,1 13 0,0-13-1,13 13-15,-13-13 16,-1 13-1,1-13 1,0 0 0,-13 13-16,12 1 15,1-14 1,0 0 0,0 0-16,-1 0 15,14 13-15,-13 0 16,0-13-1,-13 13 17,-1 1-17,14-14 1,-14 13-16,14 0 16,-13-13-1,12 0-15,-12 13 16,13-13-1,0 14 1,-14-1 15,1 0-15,-1-13 0,14 13-1,0 0-15,-1-13 16,1 0-16,0 14 15,0-1-15,0-13 32,-1 13-32,1-13 31,0 13-15,13 1-1,-27-14 32</inkml:trace>
  <inkml:trace contextRef="#ctx0" brushRef="#br3" timeOffset="56000.0509">14459 3863 0,'-13'0'187,"13"13"-140,0 0-16,-13 1-15,13-1 0,0 0-1,-13 0-15,13 1 31,-13-1-15,13 0 0,-14 0 31,14 0-32,0 1 1,-13-1-1,13 0 1,-13 0 15,13 1 1,0-1-17,-13 0 48,26-13 234,13 0-297,14 0 15,-14 0-15,1 13 16,-1-13-1,-12 0 1,-1 0-16,0 0 31,0 0-31,1 0 32,-1 0-17,0 0-15,0 0 16,0 0-16,1 0 15,-1 0-15,0 0 47,14 0-31,-14 0 0,0 0 15</inkml:trace>
  <inkml:trace contextRef="#ctx0" brushRef="#br3" timeOffset="57536.0499">12356 5808 0,'0'-14'46,"13"14"-30,0 0 0,1 27-16,-1-27 15,0 26-15,0-12 16,14 52 0,-14-53-16,0 0 15,-13 14-15,14-1 16,-1 14-1,-13-27-15,13 0 16,-13 0 0,13 14-1,0-1-15,-13-12 16,14 12-16,-14 0 16,13-12-16,0 12 15,0-13-15,-13 1 16,0-1-1,0 0-15,14 0 16,-14 14-16,13-27 16,-13 13-16,13 0 15,0 0 1,-13 1 15,14-14 0,-1 13 1</inkml:trace>
  <inkml:trace contextRef="#ctx0" brushRef="#br3" timeOffset="59488.3936">12396 5993 0,'13'0'156,"0"-13"-125,-13-1-31,0 1 32,0 0-17,0 0 1,0-1-1,0 1 126,0 0-125,0 0-1,0 0 1,0-1 0,0-12-1,0 13 32,0-1-16,0 1-15,0 0 15,0 0-15,0-1-1,0 1-15,13 13 282,27 0-267,-13 13-15,-1 1 16,-13-14-16,0 0 16,1 13-16,-14 0 46,13-13-46,0 0 47,0 0-31,1 13 15,-1-13 0,-13 14-15,13-14 62</inkml:trace>
  <inkml:trace contextRef="#ctx0" brushRef="#br3" timeOffset="63136.0601">13626 3651 0,'13'0'47,"14"0"-32,12 0-15,14 0 16,-13 0-16,0 13 16,13 1-16,-40-14 15,13 13 1,-12-13-16,-1 0 31,0 13-31,-13 14 125,-13-27-109,-14 13-16,14 0 15,-13 0-15,-14 14 16,13-14-16,1 13 16,0-12-16,-14-1 15,13 0-15,1-13 16,13 13-16,-14 1 16</inkml:trace>
  <inkml:trace contextRef="#ctx0" brushRef="#br3" timeOffset="64184.5319">13758 3519 0,'27'0'31,"-14"0"-15,27 0-16,-1 13 15,1 0-15,0 1 16,-14 12-16,14-26 15,-40 13-15,26-13 16,-12 14 0,-14-1-1,26-13 1,-26 13 0,13-13-16,1 13 15,-14 0-15,13-13 16,0 0 93,-13 14-93,-13-1-1,-14 0 1,1 0-16,-67 40 31,54-26-31,12-14 16,1 13 0,-14 1-16,13-14 15,1 0-15,0 14 0,-1-27 16,14 13-1</inkml:trace>
  <inkml:trace contextRef="#ctx0" brushRef="#br3" timeOffset="68352.1271">12105 3532 0,'0'13'94,"0"14"-78,0-1-16,0 27 15,0-13 1,0-14-16,0 1 15,0 52 1,0-66 0,0 1-16,0 12 15,0-13 1,0 1 0,0-1-16,0 0 15</inkml:trace>
  <inkml:trace contextRef="#ctx0" brushRef="#br3" timeOffset="69448.0572">11880 3823 0,'13'27'78,"13"-1"-63,-12-13-15,12 1 16,-13-1-16,1 0 16,-1 0-16,0 1 15,0-1 1,1-13 78,12 0-47,-13 0-32,0-13-15,1-1 16,-1 1-16,0-13 15,-13 12-15,13 1 16,1-13-16,-14 12 16,13 1-16,0 0 15,0-13-15,1 12 47</inkml:trace>
  <inkml:trace contextRef="#ctx0" brushRef="#br3" timeOffset="70472.2827">12343 3969 0,'-27'0'47,"14"0"-32,0 0 1,0 13 0,13 0-1,-14-13-15,14 13 31,0 1-15,0-1 0,0 0-1,0 0 1,0 1-16,0 12 16,0-13-16,14-13 31,-1 14-16,0-14 1,0 0 0,1 0-16,12 0 15,-13 0 1,27 0-16,-14 0 16,-12-27-16,12 27 15,-26-13-15,13 13 16,1-27-1,-14 14-15,0 0 16,0 0 0,0-14-16,0 14 15,0-13-15,0 12 16,-14 1-16,14 0 16,-13 13-16,0-13 15,0 13-15,-27-27 16,27 14-16,-1 13 15,1 0 17,0 0-1,0 0 31,0 0-62,-14 0 16,14 13 0,0 0-16,-14 1 15,27-1-15,-13-13 16</inkml:trace>
  <inkml:trace contextRef="#ctx0" brushRef="#br3" timeOffset="71552.5943">10438 5649 0,'13'13'31,"-13"0"-16,0 1 1,0 38 0,0-38-16,0-1 15,0 13-15,0 1 16,0-1 0,0 14-16,0-14 0,0 1 15,0-14 1,0 14-1,0-14-15,0 0 16,0 0-16,0 0 16,0 1-1</inkml:trace>
  <inkml:trace contextRef="#ctx0" brushRef="#br3" timeOffset="72183.8134">10345 5940 0,'0'13'47,"13"14"-31,1-14-16,-1 13 16,0 1-16,0-14 15,-13 0 1,14 0-16,-14 1 15,13-14 64,13 0-64,-12-14 1,12 1-16,-13-13 0,0-1 15,14 1 1,-14-1-16,14 1 16,-14-1-16,13 1 15,-13 13-15,1 0 16,-14-1 62</inkml:trace>
  <inkml:trace contextRef="#ctx0" brushRef="#br3" timeOffset="73744.4721">10491 6350 0,'0'26'140,"-13"-26"-140,-14 27 16,14-14-16,-14 14 16,27-14-16,-13 0 15,0 14-15,13-14 16,-27 0-16,27 0 16,-13 0-16,13 1 15,-13-1-15,13 0 16,0 0-1,0 1-15,0-1 32,0 13-1,0-12-31,0 12 0,0-13 16,26 0-16,-12-13 15,12 0 1,1 0-16,-1 0 15,14 0-15,-14 0 16,1-13 0,-1 13-16,-13-13 15,14 0-15,-14 0 16,0-1-16,14 1 16,-14-13-16,13-1 15,-12 1-15,-1-1 16,0 14-16,-13 0 15,13-67 1,-13 67 0,0 0-1,0 0-15,0-14 32,-13 14-17,13 0-15,-13 0 16,-14 13-1,-12-14-15,12 1 16,1 13-16,13-13 16,-1 13-16,-12 0 15,13 0 1,-1 0 15,1 0-31,0 0 16,0 0 15,0 0-31,-1 0 16,14 13-1,-13-13 1,13 13 0,0 1 15,0-1-16,0 0-15,0 0 16,0 0-16,0 1 16,0-1-16,0 0 15,0 0 1,0 1 15,0-1 0</inkml:trace>
  <inkml:trace contextRef="#ctx0" brushRef="#br3" timeOffset="85191.8484">16034 4868 0,'39'0'94,"1"0"-94,0 0 16,-14 0-16,14 0 15,0 0-15,-14 0 16,-13 0-16,27 0 31,-27 0 0,0 0 1,1 0-1,-1 0-31,0 0 16</inkml:trace>
  <inkml:trace contextRef="#ctx0" brushRef="#br3" timeOffset="86016.6869">16272 4762 0,'40'0'62,"12"14"-62,-12 12 16,0-26-16,0 27 16,-14-14-16,0 13 15,1-12-15,-1-1 16,-12 0 15,-41 0 47,1 0-62,-1 1-16,-12 12 15,-1-26-15,27 13 16,-1-13-16,-25 14 16,25-1-16,1-13 15,0 0 1</inkml:trace>
  <inkml:trace contextRef="#ctx0" brushRef="#br3" timeOffset="86984.32">17119 4670 0,'0'13'47,"26"0"-31,14 14-16,-14-14 15,1 13-15,-14-12 16,13-14-16,-12 13 31,-14 13 16,-14-12-31,-52 25-1,26 1-15,1-14 16,-1 1-16,0-14 16,1 14-16,-1-1 15,14-13-15,26 1 16,-14-14-16,1 13 16,26-13 93</inkml:trace>
  <inkml:trace contextRef="#ctx0" brushRef="#br3" timeOffset="88344.5067">17343 4670 0,'-13'0'47,"26"13"-47,14 0 15,13 14-15,12-1 16,-12 1-16,-13-14 15,-1 0-15,-26 0 16,13-13 0,-13 14 15,-13 12-15,13 14-1,-26-14-15,-1 1 16,1-1-16,-27 14 15,26-14-15,-12 14 16,12-27-16,14 14 16,-13-27-16,-14 26 15,27-26-15,-1 13 16,1-13-16,0 0 16,13 14-1,13-28 63</inkml:trace>
  <inkml:trace contextRef="#ctx0" brushRef="#br3" timeOffset="91799.3287">16775 4855 0,'13'-13'62,"0"0"-62,0 13 16,14-27-16,-1 27 15,-13-26-15,1 12 16,-1-12-16,0 13 16,14 0-16,-14-1 31,0 14-31,-13-13 15,0 40 95,0-1-95,-13 14-15,0-1 16,13-25-16,-14 25 16,14-12-16,0-1 15,-13 14-15,13-14 16,0-12 0,-13 25-16,13-25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https://medium.com/mlearning-ai/unet-implementation-of-the-unet-architecture-on-tensorflow-for-segmentation-of-cell-nuclei-528b5b6e6ffd</a:t>
            </a:r>
            <a:endParaRPr lang="en-US" dirty="0"/>
          </a:p>
        </p:txBody>
      </p:sp>
    </p:spTree>
    <p:extLst>
      <p:ext uri="{BB962C8B-B14F-4D97-AF65-F5344CB8AC3E}">
        <p14:creationId xmlns:p14="http://schemas.microsoft.com/office/powerpoint/2010/main" val="47169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https://towardsdatascience.com/a-detailed-explanation-of-the-attention-u-net-b371a5590831</a:t>
            </a:r>
            <a:endParaRPr lang="en-US" dirty="0"/>
          </a:p>
        </p:txBody>
      </p:sp>
    </p:spTree>
    <p:extLst>
      <p:ext uri="{BB962C8B-B14F-4D97-AF65-F5344CB8AC3E}">
        <p14:creationId xmlns:p14="http://schemas.microsoft.com/office/powerpoint/2010/main" val="371073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909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568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Tại</a:t>
            </a:r>
            <a:r>
              <a:rPr lang="en-US" dirty="0" smtClean="0"/>
              <a:t> </a:t>
            </a:r>
            <a:r>
              <a:rPr lang="en-US" dirty="0" err="1" smtClean="0"/>
              <a:t>sao</a:t>
            </a:r>
            <a:r>
              <a:rPr lang="en-US" dirty="0" smtClean="0"/>
              <a:t> </a:t>
            </a:r>
            <a:r>
              <a:rPr lang="en-US" dirty="0" err="1" smtClean="0"/>
              <a:t>sử</a:t>
            </a:r>
            <a:r>
              <a:rPr lang="en-US" baseline="0" dirty="0" smtClean="0"/>
              <a:t> </a:t>
            </a:r>
            <a:r>
              <a:rPr lang="en-US" baseline="0" dirty="0" err="1" smtClean="0"/>
              <a:t>dụng</a:t>
            </a:r>
            <a:r>
              <a:rPr lang="en-US" baseline="0" dirty="0" smtClean="0"/>
              <a:t> </a:t>
            </a:r>
            <a:r>
              <a:rPr lang="en-US" baseline="0" dirty="0" err="1" smtClean="0"/>
              <a:t>pytorch</a:t>
            </a:r>
            <a:endParaRPr lang="en-US" dirty="0"/>
          </a:p>
        </p:txBody>
      </p:sp>
    </p:spTree>
    <p:extLst>
      <p:ext uri="{BB962C8B-B14F-4D97-AF65-F5344CB8AC3E}">
        <p14:creationId xmlns:p14="http://schemas.microsoft.com/office/powerpoint/2010/main" val="3069621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000" dirty="0" err="1" smtClean="0"/>
              <a:t>nn</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chuyên</a:t>
            </a:r>
            <a:r>
              <a:rPr lang="en-US" sz="1000" dirty="0" smtClean="0"/>
              <a:t> </a:t>
            </a:r>
            <a:r>
              <a:rPr lang="en-US" sz="1000" dirty="0" err="1" smtClean="0"/>
              <a:t>dụng</a:t>
            </a:r>
            <a:r>
              <a:rPr lang="en-US" sz="1000" dirty="0" smtClean="0"/>
              <a:t> </a:t>
            </a:r>
            <a:r>
              <a:rPr lang="en-US" sz="1000" dirty="0" err="1" smtClean="0"/>
              <a:t>để</a:t>
            </a:r>
            <a:r>
              <a:rPr lang="en-US" sz="1000" dirty="0" smtClean="0"/>
              <a:t> </a:t>
            </a:r>
            <a:r>
              <a:rPr lang="en-US" sz="1000" dirty="0" err="1" smtClean="0"/>
              <a:t>xây</a:t>
            </a:r>
            <a:r>
              <a:rPr lang="en-US" sz="1000" dirty="0" smtClean="0"/>
              <a:t> </a:t>
            </a:r>
            <a:r>
              <a:rPr lang="en-US" sz="1000" dirty="0" err="1" smtClean="0"/>
              <a:t>dựng</a:t>
            </a:r>
            <a:r>
              <a:rPr lang="en-US" sz="1000" dirty="0" smtClean="0"/>
              <a:t> </a:t>
            </a:r>
            <a:r>
              <a:rPr lang="en-US" sz="1000" dirty="0" err="1" smtClean="0"/>
              <a:t>mô</a:t>
            </a:r>
            <a:r>
              <a:rPr lang="en-US" sz="1000" dirty="0" smtClean="0"/>
              <a:t> </a:t>
            </a:r>
            <a:r>
              <a:rPr lang="en-US" sz="1000" dirty="0" err="1" smtClean="0"/>
              <a:t>hình</a:t>
            </a:r>
            <a:endParaRPr lang="en-US" sz="1000" dirty="0" smtClean="0"/>
          </a:p>
          <a:p>
            <a:pPr lvl="1"/>
            <a:r>
              <a:rPr lang="en-US" sz="1000" dirty="0" err="1" smtClean="0"/>
              <a:t>optim</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để</a:t>
            </a:r>
            <a:r>
              <a:rPr lang="en-US" sz="1000" dirty="0" smtClean="0"/>
              <a:t> </a:t>
            </a:r>
            <a:r>
              <a:rPr lang="en-US" sz="1000" dirty="0" err="1" smtClean="0"/>
              <a:t>tối</a:t>
            </a:r>
            <a:r>
              <a:rPr lang="en-US" sz="1000" dirty="0" smtClean="0"/>
              <a:t> </a:t>
            </a:r>
            <a:r>
              <a:rPr lang="en-US" sz="1000" dirty="0" err="1" smtClean="0"/>
              <a:t>ưu</a:t>
            </a:r>
            <a:r>
              <a:rPr lang="en-US" sz="1000" dirty="0" smtClean="0"/>
              <a:t> </a:t>
            </a:r>
            <a:r>
              <a:rPr lang="en-US" sz="1000" dirty="0" err="1" smtClean="0"/>
              <a:t>mô</a:t>
            </a:r>
            <a:r>
              <a:rPr lang="en-US" sz="1000" dirty="0" smtClean="0"/>
              <a:t> </a:t>
            </a:r>
            <a:r>
              <a:rPr lang="en-US" sz="1000" dirty="0" err="1" smtClean="0"/>
              <a:t>hình</a:t>
            </a:r>
            <a:r>
              <a:rPr lang="en-US" sz="1000" dirty="0" smtClean="0"/>
              <a:t>.</a:t>
            </a:r>
          </a:p>
          <a:p>
            <a:endParaRPr lang="en-US" dirty="0"/>
          </a:p>
        </p:txBody>
      </p:sp>
    </p:spTree>
    <p:extLst>
      <p:ext uri="{BB962C8B-B14F-4D97-AF65-F5344CB8AC3E}">
        <p14:creationId xmlns:p14="http://schemas.microsoft.com/office/powerpoint/2010/main" val="221626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230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https://medium.com/geekculture/deconvolution-and-how-it-works-and-its-importance-80ce8f137e1b</a:t>
            </a:r>
            <a:endParaRPr lang="en-US" dirty="0"/>
          </a:p>
        </p:txBody>
      </p:sp>
    </p:spTree>
    <p:extLst>
      <p:ext uri="{BB962C8B-B14F-4D97-AF65-F5344CB8AC3E}">
        <p14:creationId xmlns:p14="http://schemas.microsoft.com/office/powerpoint/2010/main" val="199305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https://vinbigdata.com/phan-vung-anh-cac-thuat-toan-va-co-so-du-lieu-ma-nguon-mo-huu-ich/</a:t>
            </a:r>
          </a:p>
          <a:p>
            <a:r>
              <a:rPr lang="en-US" dirty="0" smtClean="0"/>
              <a:t>https://toidap.com/image-segmentation-la-gi</a:t>
            </a:r>
          </a:p>
          <a:p>
            <a:r>
              <a:rPr lang="en-US" dirty="0" smtClean="0"/>
              <a:t>https://aithietke.com/paper-explaination-a-survey-of-loss-functions-for-semantic-segmentation/</a:t>
            </a:r>
            <a:endParaRPr lang="en-US" dirty="0"/>
          </a:p>
        </p:txBody>
      </p:sp>
    </p:spTree>
    <p:extLst>
      <p:ext uri="{BB962C8B-B14F-4D97-AF65-F5344CB8AC3E}">
        <p14:creationId xmlns:p14="http://schemas.microsoft.com/office/powerpoint/2010/main" val="168110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smtClean="0">
                <a:solidFill>
                  <a:srgbClr val="000000"/>
                </a:solidFill>
                <a:effectLst/>
                <a:latin typeface="Arial"/>
                <a:ea typeface="Arial"/>
                <a:cs typeface="Arial"/>
                <a:sym typeface="Arial"/>
              </a:rPr>
              <a:t>Y học:</a:t>
            </a:r>
            <a:r>
              <a:rPr lang="vi-VN" sz="1100" b="0" i="0" u="none" strike="noStrike" cap="none" dirty="0" smtClean="0">
                <a:solidFill>
                  <a:srgbClr val="000000"/>
                </a:solidFill>
                <a:effectLst/>
                <a:latin typeface="Arial"/>
                <a:ea typeface="Arial"/>
                <a:cs typeface="Arial"/>
                <a:sym typeface="Arial"/>
              </a:rPr>
              <a:t> Trong y học, thuật toán Image Segmentation có thể hỗ trợ bác sĩ chẩn đoán khối u từ ảnh x-quang. Ưu điểm của Image Segmentation đó là không chỉ cho chúng ta biết vị trí của các khối u trong ảnh mà còn cho chúng ta biết được hình dạng của chúng.</a:t>
            </a:r>
          </a:p>
          <a:p>
            <a:r>
              <a:rPr lang="vi-VN" sz="1100" b="1" i="0" u="none" strike="noStrike" cap="none" dirty="0" smtClean="0">
                <a:solidFill>
                  <a:srgbClr val="000000"/>
                </a:solidFill>
                <a:effectLst/>
                <a:latin typeface="Arial"/>
                <a:ea typeface="Arial"/>
                <a:cs typeface="Arial"/>
                <a:sym typeface="Arial"/>
              </a:rPr>
              <a:t>Xe tự hành: </a:t>
            </a:r>
            <a:r>
              <a:rPr lang="vi-VN" sz="1100" b="0" i="0" u="none" strike="noStrike" cap="none" dirty="0" smtClean="0">
                <a:solidFill>
                  <a:srgbClr val="000000"/>
                </a:solidFill>
                <a:effectLst/>
                <a:latin typeface="Arial"/>
                <a:ea typeface="Arial"/>
                <a:cs typeface="Arial"/>
                <a:sym typeface="Arial"/>
              </a:rPr>
              <a:t>Xe tự hành đòi hỏi phải liên tục nhận thức, xử lý và lên kế hoạch trong một môi trường luôn có sự thay đổi. Vì yêu cầu an toàn tuyệt đối và độ chính xác cao trong mọi quyết định nên một hệ thống xe tự hành cần phải xác định chính xác các vật thể xuất hiện khi tham gia giao thông như người, đèn tín hiệu, biển báo, vạch kẻ đường, xe cộ.</a:t>
            </a:r>
          </a:p>
          <a:p>
            <a:r>
              <a:rPr lang="vi-VN" sz="1100" b="1" i="0" u="none" strike="noStrike" cap="none" dirty="0" smtClean="0">
                <a:solidFill>
                  <a:srgbClr val="000000"/>
                </a:solidFill>
                <a:effectLst/>
                <a:latin typeface="Arial"/>
                <a:ea typeface="Arial"/>
                <a:cs typeface="Arial"/>
                <a:sym typeface="Arial"/>
              </a:rPr>
              <a:t>Xử lý ảnh vệ tinh:</a:t>
            </a:r>
            <a:r>
              <a:rPr lang="vi-VN" sz="1100" b="0" i="0" u="none" strike="noStrike" cap="none" dirty="0" smtClean="0">
                <a:solidFill>
                  <a:srgbClr val="000000"/>
                </a:solidFill>
                <a:effectLst/>
                <a:latin typeface="Arial"/>
                <a:ea typeface="Arial"/>
                <a:cs typeface="Arial"/>
                <a:sym typeface="Arial"/>
              </a:rPr>
              <a:t> Các vệ tinh quay quanh trái đất sẽ liên tục thu thập hình ảnh bề mặt trái đất ở những vùng khác nhau. Từ các bức ảnh chụp vệ tinh, mô hình Image Segmentation sẽ phân đoạn hình ảnh thành tuyến đường, khu phố, biển cả, cây cối,….</a:t>
            </a:r>
          </a:p>
          <a:p>
            <a:r>
              <a:rPr lang="vi-VN" sz="1100" b="1" i="0" u="none" strike="noStrike" cap="none" dirty="0" smtClean="0">
                <a:solidFill>
                  <a:srgbClr val="000000"/>
                </a:solidFill>
                <a:effectLst/>
                <a:latin typeface="Arial"/>
                <a:ea typeface="Arial"/>
                <a:cs typeface="Arial"/>
                <a:sym typeface="Arial"/>
              </a:rPr>
              <a:t>Ứng dụng trong nông nghiệp: </a:t>
            </a:r>
            <a:r>
              <a:rPr lang="vi-VN" sz="1100" b="0" i="0" u="none" strike="noStrike" cap="none" dirty="0" smtClean="0">
                <a:solidFill>
                  <a:srgbClr val="000000"/>
                </a:solidFill>
                <a:effectLst/>
                <a:latin typeface="Arial"/>
                <a:ea typeface="Arial"/>
                <a:cs typeface="Arial"/>
                <a:sym typeface="Arial"/>
              </a:rPr>
              <a:t>Chúng ta có thể tiết kiệm được một lượng lớn thuốc trừ sâu trong nông nghiệp nhờ sử dụng hệ thống phun thuốc trừ sâu tự động có khả năng phân biệt được diện tích cỏ và cây trồng dựa trên thuật toán Image Segmentation. Khi diện tích cỏ lấn át so với cây trồng thì hệ thống sẽ tự động kích hoạt.</a:t>
            </a:r>
          </a:p>
          <a:p>
            <a:r>
              <a:rPr lang="vi-VN" sz="1100" b="1" i="0" u="none" strike="noStrike" cap="none" dirty="0" smtClean="0">
                <a:solidFill>
                  <a:srgbClr val="000000"/>
                </a:solidFill>
                <a:effectLst/>
                <a:latin typeface="Arial"/>
                <a:ea typeface="Arial"/>
                <a:cs typeface="Arial"/>
                <a:sym typeface="Arial"/>
              </a:rPr>
              <a:t>Cảnh báo cháy rừng: </a:t>
            </a:r>
            <a:r>
              <a:rPr lang="vi-VN" sz="1100" b="0" i="0" u="none" strike="noStrike" cap="none" dirty="0" smtClean="0">
                <a:solidFill>
                  <a:srgbClr val="000000"/>
                </a:solidFill>
                <a:effectLst/>
                <a:latin typeface="Arial"/>
                <a:ea typeface="Arial"/>
                <a:cs typeface="Arial"/>
                <a:sym typeface="Arial"/>
              </a:rPr>
              <a:t>Những hệ thống kiểm soát cháy rừng có thể segment được chính xác vị trí phát sinh các đám cháy từ ảnh chụp vệ tinh. Từ đó đưa ra cảnh báo về quy mô và mức độ lây lan của các đám cháy trên diện rộng.</a:t>
            </a:r>
          </a:p>
          <a:p>
            <a:endParaRPr lang="en-US" dirty="0"/>
          </a:p>
        </p:txBody>
      </p:sp>
    </p:spTree>
    <p:extLst>
      <p:ext uri="{BB962C8B-B14F-4D97-AF65-F5344CB8AC3E}">
        <p14:creationId xmlns:p14="http://schemas.microsoft.com/office/powerpoint/2010/main" val="141313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Làm</a:t>
            </a:r>
            <a:r>
              <a:rPr lang="en-US" baseline="0" dirty="0" smtClean="0"/>
              <a:t> </a:t>
            </a:r>
            <a:r>
              <a:rPr lang="en-US" baseline="0" dirty="0" err="1" smtClean="0"/>
              <a:t>rõ</a:t>
            </a:r>
            <a:r>
              <a:rPr lang="en-US" baseline="0" dirty="0" smtClean="0"/>
              <a:t> </a:t>
            </a:r>
            <a:r>
              <a:rPr lang="en-US" baseline="0" dirty="0" err="1" smtClean="0"/>
              <a:t>các</a:t>
            </a:r>
            <a:r>
              <a:rPr lang="en-US" baseline="0" dirty="0" smtClean="0"/>
              <a:t> </a:t>
            </a:r>
            <a:r>
              <a:rPr lang="en-US" baseline="0" dirty="0" err="1" smtClean="0"/>
              <a:t>biến</a:t>
            </a:r>
            <a:endParaRPr lang="en-US" dirty="0"/>
          </a:p>
        </p:txBody>
      </p:sp>
    </p:spTree>
    <p:extLst>
      <p:ext uri="{BB962C8B-B14F-4D97-AF65-F5344CB8AC3E}">
        <p14:creationId xmlns:p14="http://schemas.microsoft.com/office/powerpoint/2010/main" val="141916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U-Net là một mạng nơ-ron tích chập ban đầu được phát triển để phân đoạn các hình ảnh y sinh. Kiến trúc của nó trông giống như chữ U và do đó có tên là U-Net. Kiến trúc của nó được tạo thành từ hai phần, phần bên trái – trích xuất đặc trưng (encoder) và phần bên phải – giải mã đặc trưng (decoder). Mục đích của encoder là cô đọng thông tin ngữ cảnh trong khi vai trò của decoder là giải mã thông tin, xác định chính xác các đối tượng.</a:t>
            </a:r>
            <a:endParaRPr lang="en-US" dirty="0"/>
          </a:p>
        </p:txBody>
      </p:sp>
    </p:spTree>
    <p:extLst>
      <p:ext uri="{BB962C8B-B14F-4D97-AF65-F5344CB8AC3E}">
        <p14:creationId xmlns:p14="http://schemas.microsoft.com/office/powerpoint/2010/main" val="152004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cocodataset.org/#home"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host.robots.ox.ac.uk/pascal/VOC/"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cityscapes-dataset.com/dataset-overview/"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pytorch.org/tutorials/beginner/text_sentiment_ngrams_tutorial.html" TargetMode="External"/><Relationship Id="rId7" Type="http://schemas.openxmlformats.org/officeDocument/2006/relationships/hyperlink" Target="https://pytorch.org/tutorials/beginner/examples_nn/two_layer_net_optim.html" TargetMode="External"/><Relationship Id="rId2" Type="http://schemas.openxmlformats.org/officeDocument/2006/relationships/hyperlink" Target="https://pytorch.org/vision/stable/index.html" TargetMode="External"/><Relationship Id="rId1" Type="http://schemas.openxmlformats.org/officeDocument/2006/relationships/slideLayout" Target="../slideLayouts/slideLayout8.xml"/><Relationship Id="rId6" Type="http://schemas.openxmlformats.org/officeDocument/2006/relationships/hyperlink" Target="https://pytorch.org/tutorials/beginner/introyt/modelsyt_tutorial.html" TargetMode="External"/><Relationship Id="rId5" Type="http://schemas.openxmlformats.org/officeDocument/2006/relationships/hyperlink" Target="https://pytorch.org/tutorials/beginner/basics/data_tutorial.html" TargetMode="External"/><Relationship Id="rId4" Type="http://schemas.openxmlformats.org/officeDocument/2006/relationships/hyperlink" Target="https://pytorch.org/audio/stable/index.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b="1" dirty="0" smtClean="0">
                <a:solidFill>
                  <a:srgbClr val="FFFF00"/>
                </a:solidFill>
              </a:rPr>
              <a:t>7: Phân vùng ảnh (Image segmentation)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smtClean="0"/>
              <a:t>2</a:t>
            </a:r>
            <a:r>
              <a:rPr lang="vi-VN" dirty="0" smtClean="0"/>
              <a:t>: </a:t>
            </a:r>
            <a:r>
              <a:rPr lang="en-US" dirty="0" err="1"/>
              <a:t>Kiến</a:t>
            </a:r>
            <a:r>
              <a:rPr lang="en-US" dirty="0"/>
              <a:t> </a:t>
            </a:r>
            <a:r>
              <a:rPr lang="en-US" dirty="0" err="1"/>
              <a:t>trúc</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3521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nbigdata.com/wp-content/uploads/2022/04/Kien-truc-phan-vung-an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36" y="724804"/>
            <a:ext cx="4075957" cy="2292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encoder-decoder</a:t>
            </a:r>
            <a:endParaRPr lang="en-US" dirty="0"/>
          </a:p>
        </p:txBody>
      </p:sp>
      <p:sp>
        <p:nvSpPr>
          <p:cNvPr id="3" name="Text Placeholder 2"/>
          <p:cNvSpPr>
            <a:spLocks noGrp="1"/>
          </p:cNvSpPr>
          <p:nvPr>
            <p:ph type="body" idx="1"/>
          </p:nvPr>
        </p:nvSpPr>
        <p:spPr>
          <a:xfrm>
            <a:off x="472715" y="2487956"/>
            <a:ext cx="8520600" cy="2426467"/>
          </a:xfrm>
        </p:spPr>
        <p:txBody>
          <a:bodyPr>
            <a:normAutofit fontScale="77500" lnSpcReduction="20000"/>
          </a:bodyPr>
          <a:lstStyle/>
          <a:p>
            <a:r>
              <a:rPr lang="en-US" dirty="0" err="1" smtClean="0"/>
              <a:t>Với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và</a:t>
            </a:r>
            <a:r>
              <a:rPr lang="en-US" dirty="0" smtClean="0"/>
              <a:t> pooling,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lại</a:t>
            </a:r>
            <a:r>
              <a:rPr lang="en-US" dirty="0" smtClean="0"/>
              <a:t> </a:t>
            </a:r>
            <a:r>
              <a:rPr lang="en-US" dirty="0" err="1" smtClean="0"/>
              <a:t>bằng</a:t>
            </a:r>
            <a:r>
              <a:rPr lang="en-US" dirty="0" smtClean="0"/>
              <a:t> </a:t>
            </a:r>
            <a:r>
              <a:rPr lang="en-US" dirty="0" err="1" smtClean="0"/>
              <a:t>những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nén</a:t>
            </a:r>
            <a:r>
              <a:rPr lang="en-US" dirty="0" smtClean="0"/>
              <a:t> </a:t>
            </a:r>
            <a:r>
              <a:rPr lang="en-US" dirty="0" err="1" smtClean="0"/>
              <a:t>lại</a:t>
            </a:r>
            <a:r>
              <a:rPr lang="en-US" dirty="0" smtClean="0"/>
              <a:t> </a:t>
            </a:r>
            <a:r>
              <a:rPr lang="en-US" dirty="0" err="1" smtClean="0"/>
              <a:t>thành</a:t>
            </a:r>
            <a:r>
              <a:rPr lang="en-US" dirty="0" smtClean="0"/>
              <a:t> </a:t>
            </a:r>
            <a:r>
              <a:rPr lang="en-US" dirty="0" err="1" smtClean="0"/>
              <a:t>các</a:t>
            </a:r>
            <a:r>
              <a:rPr lang="en-US" dirty="0" smtClean="0"/>
              <a:t> feature map </a:t>
            </a:r>
            <a:r>
              <a:rPr lang="en-US" dirty="0" err="1" smtClean="0"/>
              <a:t>với</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hơn</a:t>
            </a:r>
            <a:r>
              <a:rPr lang="en-US" dirty="0" smtClean="0"/>
              <a:t> </a:t>
            </a:r>
            <a:r>
              <a:rPr lang="en-US" dirty="0" err="1" smtClean="0"/>
              <a:t>ảnh</a:t>
            </a:r>
            <a:r>
              <a:rPr lang="en-US" dirty="0" smtClean="0"/>
              <a:t> </a:t>
            </a:r>
            <a:r>
              <a:rPr lang="en-US" dirty="0" err="1" smtClean="0"/>
              <a:t>nhưng</a:t>
            </a:r>
            <a:r>
              <a:rPr lang="en-US" dirty="0" smtClean="0"/>
              <a:t> </a:t>
            </a:r>
            <a:r>
              <a:rPr lang="en-US" dirty="0" err="1" smtClean="0"/>
              <a:t>số</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hơn</a:t>
            </a:r>
            <a:r>
              <a:rPr lang="en-US" dirty="0" smtClean="0"/>
              <a:t> (</a:t>
            </a:r>
            <a:r>
              <a:rPr lang="en-US" dirty="0" err="1" smtClean="0"/>
              <a:t>downsampling</a:t>
            </a:r>
            <a:r>
              <a:rPr lang="en-US" dirty="0" smtClean="0"/>
              <a:t>).</a:t>
            </a:r>
          </a:p>
          <a:p>
            <a:endParaRPr lang="en-US" dirty="0" smtClean="0"/>
          </a:p>
          <a:p>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feature map </a:t>
            </a:r>
            <a:r>
              <a:rPr lang="en-US" dirty="0" err="1" smtClean="0"/>
              <a:t>đó</a:t>
            </a:r>
            <a:r>
              <a:rPr lang="en-US" dirty="0" smtClean="0"/>
              <a:t> </a:t>
            </a:r>
            <a:r>
              <a:rPr lang="en-US" dirty="0" err="1" smtClean="0"/>
              <a:t>và</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upsampling</a:t>
            </a:r>
            <a:r>
              <a:rPr lang="en-US" dirty="0" smtClean="0"/>
              <a:t>). Do </a:t>
            </a:r>
            <a:r>
              <a:rPr lang="en-US" dirty="0" err="1" smtClean="0"/>
              <a:t>đó</a:t>
            </a:r>
            <a:r>
              <a:rPr lang="en-US" dirty="0" smtClean="0"/>
              <a:t> </a:t>
            </a:r>
            <a:r>
              <a:rPr lang="en-US" dirty="0" err="1" smtClean="0"/>
              <a:t>các</a:t>
            </a:r>
            <a:r>
              <a:rPr lang="en-US" dirty="0" smtClean="0"/>
              <a:t> </a:t>
            </a:r>
            <a:r>
              <a:rPr lang="en-US" dirty="0" err="1" smtClean="0"/>
              <a:t>cần</a:t>
            </a:r>
            <a:r>
              <a:rPr lang="en-US" dirty="0" smtClean="0"/>
              <a:t> </a:t>
            </a:r>
            <a:r>
              <a:rPr lang="en-US" dirty="0" err="1" smtClean="0"/>
              <a:t>các</a:t>
            </a:r>
            <a:r>
              <a:rPr lang="en-US" dirty="0" smtClean="0"/>
              <a:t> </a:t>
            </a:r>
            <a:r>
              <a:rPr lang="en-US" dirty="0" err="1" smtClean="0"/>
              <a:t>lớp</a:t>
            </a:r>
            <a:r>
              <a:rPr lang="en-US" dirty="0" smtClean="0"/>
              <a:t> </a:t>
            </a:r>
            <a:r>
              <a:rPr lang="en-US" dirty="0" err="1" smtClean="0"/>
              <a:t>mới</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feature map.</a:t>
            </a:r>
          </a:p>
          <a:p>
            <a:pPr marL="114300" indent="0">
              <a:buNone/>
            </a:pPr>
            <a:r>
              <a:rPr lang="en-US" dirty="0" smtClean="0"/>
              <a:t> </a:t>
            </a:r>
          </a:p>
          <a:p>
            <a:r>
              <a:rPr lang="en-US" dirty="0" err="1" smtClean="0"/>
              <a:t>Các</a:t>
            </a:r>
            <a:r>
              <a:rPr lang="en-US" dirty="0" smtClean="0"/>
              <a:t> </a:t>
            </a:r>
            <a:r>
              <a:rPr lang="en-US" dirty="0" err="1" smtClean="0"/>
              <a:t>lớp</a:t>
            </a:r>
            <a:r>
              <a:rPr lang="en-US" dirty="0" smtClean="0"/>
              <a:t> </a:t>
            </a:r>
            <a:r>
              <a:rPr lang="en-US" dirty="0" err="1" smtClean="0"/>
              <a:t>đó</a:t>
            </a:r>
            <a:r>
              <a:rPr lang="en-US" dirty="0" smtClean="0"/>
              <a:t> </a:t>
            </a:r>
            <a:r>
              <a:rPr lang="en-US" dirty="0" err="1" smtClean="0"/>
              <a:t>là</a:t>
            </a:r>
            <a:r>
              <a:rPr lang="en-US" dirty="0" smtClean="0"/>
              <a:t>:</a:t>
            </a:r>
          </a:p>
          <a:p>
            <a:pPr lvl="1"/>
            <a:r>
              <a:rPr lang="en-US" dirty="0" err="1" smtClean="0"/>
              <a:t>Lớp</a:t>
            </a:r>
            <a:r>
              <a:rPr lang="en-US" dirty="0" smtClean="0"/>
              <a:t> </a:t>
            </a:r>
            <a:r>
              <a:rPr lang="en-US" dirty="0" err="1" smtClean="0"/>
              <a:t>upsampling</a:t>
            </a:r>
            <a:endParaRPr lang="en-US" dirty="0" smtClean="0"/>
          </a:p>
          <a:p>
            <a:pPr lvl="1"/>
            <a:r>
              <a:rPr lang="en-US" dirty="0" err="1"/>
              <a:t>Lớp</a:t>
            </a:r>
            <a:r>
              <a:rPr lang="en-US" dirty="0"/>
              <a:t> </a:t>
            </a:r>
            <a:r>
              <a:rPr lang="en-US" dirty="0" err="1"/>
              <a:t>tích</a:t>
            </a:r>
            <a:r>
              <a:rPr lang="en-US" dirty="0"/>
              <a:t> </a:t>
            </a:r>
            <a:r>
              <a:rPr lang="en-US" dirty="0" err="1"/>
              <a:t>chập</a:t>
            </a:r>
            <a:r>
              <a:rPr lang="en-US" dirty="0"/>
              <a:t> </a:t>
            </a:r>
            <a:r>
              <a:rPr lang="en-US" dirty="0" err="1"/>
              <a:t>chuyển</a:t>
            </a:r>
            <a:r>
              <a:rPr lang="en-US" dirty="0"/>
              <a:t> </a:t>
            </a:r>
            <a:r>
              <a:rPr lang="en-US" dirty="0" err="1"/>
              <a:t>vị</a:t>
            </a:r>
            <a:r>
              <a:rPr lang="en-US" dirty="0"/>
              <a:t> (transposed convolution</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144092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878650" y="862874"/>
                <a:ext cx="7593800" cy="3909199"/>
              </a:xfrm>
            </p:spPr>
            <p:txBody>
              <a:bodyPr>
                <a:normAutofit/>
              </a:bodyPr>
              <a:lstStyle/>
              <a:p>
                <a:r>
                  <a:rPr lang="en-US" sz="1400" dirty="0" smtClean="0"/>
                  <a:t>Đây </a:t>
                </a:r>
                <a:r>
                  <a:rPr lang="en-US" sz="1400" dirty="0" err="1" smtClean="0"/>
                  <a:t>là</a:t>
                </a:r>
                <a:r>
                  <a:rPr lang="en-US" sz="1400" dirty="0" smtClean="0"/>
                  <a:t> </a:t>
                </a:r>
                <a:r>
                  <a:rPr lang="en-US" sz="1400" dirty="0" err="1" smtClean="0"/>
                  <a:t>lớp</a:t>
                </a:r>
                <a:r>
                  <a:rPr lang="en-US" sz="1400" dirty="0" smtClean="0"/>
                  <a:t> </a:t>
                </a:r>
                <a:r>
                  <a:rPr lang="en-US" sz="1400" dirty="0" err="1" smtClean="0"/>
                  <a:t>nghịch</a:t>
                </a:r>
                <a:r>
                  <a:rPr lang="en-US" sz="1400" dirty="0" smtClean="0"/>
                  <a:t> </a:t>
                </a:r>
                <a:r>
                  <a:rPr lang="en-US" sz="1400" dirty="0" err="1" smtClean="0"/>
                  <a:t>đảo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tích</a:t>
                </a:r>
                <a:r>
                  <a:rPr lang="en-US" sz="1400" dirty="0" smtClean="0"/>
                  <a:t> </a:t>
                </a:r>
                <a:r>
                  <a:rPr lang="en-US" sz="1400" dirty="0" err="1" smtClean="0"/>
                  <a:t>chập</a:t>
                </a:r>
                <a:r>
                  <a:rPr lang="en-US" sz="1400" dirty="0" smtClean="0"/>
                  <a:t> CNN, </a:t>
                </a:r>
                <a:r>
                  <a:rPr lang="en-US" sz="1400" dirty="0" err="1" smtClean="0"/>
                  <a:t>dùng</a:t>
                </a:r>
                <a:r>
                  <a:rPr lang="en-US" sz="1400" dirty="0" smtClean="0"/>
                  <a:t> </a:t>
                </a:r>
                <a:r>
                  <a:rPr lang="en-US" sz="1400" dirty="0" err="1" smtClean="0"/>
                  <a:t>để</a:t>
                </a:r>
                <a:r>
                  <a:rPr lang="en-US" sz="1400" dirty="0" smtClean="0"/>
                  <a:t> </a:t>
                </a:r>
                <a:r>
                  <a:rPr lang="en-US" sz="1400" dirty="0" err="1" smtClean="0"/>
                  <a:t>tăng</a:t>
                </a:r>
                <a:r>
                  <a:rPr lang="en-US" sz="1400" dirty="0" smtClean="0"/>
                  <a:t> </a:t>
                </a:r>
                <a:r>
                  <a:rPr lang="en-US" sz="1400" dirty="0" err="1" smtClean="0"/>
                  <a:t>kích</a:t>
                </a:r>
                <a:r>
                  <a:rPr lang="en-US" sz="1400" dirty="0" smtClean="0"/>
                  <a:t> </a:t>
                </a:r>
                <a:r>
                  <a:rPr lang="en-US" sz="1400" dirty="0" err="1" smtClean="0"/>
                  <a:t>thước</a:t>
                </a:r>
                <a:r>
                  <a:rPr lang="en-US" sz="1400" dirty="0" smtClean="0"/>
                  <a:t> ma </a:t>
                </a:r>
                <a:r>
                  <a:rPr lang="en-US" sz="1400" dirty="0" err="1" smtClean="0"/>
                  <a:t>trận</a:t>
                </a:r>
                <a:r>
                  <a:rPr lang="en-US" sz="1400" dirty="0" smtClean="0"/>
                  <a:t> </a:t>
                </a:r>
                <a:r>
                  <a:rPr lang="en-US" sz="1400" dirty="0" err="1" smtClean="0"/>
                  <a:t>đặc</a:t>
                </a:r>
                <a:r>
                  <a:rPr lang="en-US" sz="1400" dirty="0" smtClean="0"/>
                  <a:t> </a:t>
                </a:r>
                <a:r>
                  <a:rPr lang="en-US" sz="1400" dirty="0" err="1" smtClean="0"/>
                  <a:t>trưng</a:t>
                </a:r>
                <a:r>
                  <a:rPr lang="en-US" sz="1400" dirty="0" smtClean="0"/>
                  <a:t>.</a:t>
                </a:r>
              </a:p>
              <a:p>
                <a:pPr marL="114300" indent="0">
                  <a:buNone/>
                </a:pPr>
                <a:endParaRPr lang="en-US" sz="1400" dirty="0" smtClean="0"/>
              </a:p>
              <a:p>
                <a:r>
                  <a:rPr lang="en-US" sz="1400" dirty="0" err="1" smtClean="0"/>
                  <a:t>Các</a:t>
                </a:r>
                <a:r>
                  <a:rPr lang="en-US" sz="1400" dirty="0" smtClean="0"/>
                  <a:t> </a:t>
                </a:r>
                <a:r>
                  <a:rPr lang="en-US" sz="1400" dirty="0" err="1" smtClean="0"/>
                  <a:t>bước</a:t>
                </a:r>
                <a:r>
                  <a:rPr lang="en-US" sz="1400" dirty="0" smtClean="0"/>
                  <a:t> </a:t>
                </a:r>
                <a:r>
                  <a:rPr lang="en-US" sz="1400" dirty="0" err="1" smtClean="0"/>
                  <a:t>thực</a:t>
                </a:r>
                <a:r>
                  <a:rPr lang="en-US" sz="1400" dirty="0" smtClean="0"/>
                  <a:t> </a:t>
                </a:r>
                <a:r>
                  <a:rPr lang="en-US" sz="1400" dirty="0" err="1" smtClean="0"/>
                  <a:t>hiện</a:t>
                </a:r>
                <a:r>
                  <a:rPr lang="en-US" sz="1400" dirty="0" smtClean="0"/>
                  <a:t>:</a:t>
                </a:r>
              </a:p>
              <a:p>
                <a:pPr lvl="1">
                  <a:buFont typeface="+mj-lt"/>
                  <a:buAutoNum type="arabicPeriod"/>
                </a:pPr>
                <a:r>
                  <a:rPr lang="en-US" sz="1200" dirty="0" err="1" smtClean="0"/>
                  <a:t>Nhân</a:t>
                </a:r>
                <a:r>
                  <a:rPr lang="en-US" sz="1200" dirty="0" smtClean="0"/>
                  <a:t> </a:t>
                </a:r>
                <a:r>
                  <a:rPr lang="en-US" sz="1200" dirty="0" err="1" smtClean="0"/>
                  <a:t>mỗi</a:t>
                </a:r>
                <a:r>
                  <a:rPr lang="en-US" sz="1200" dirty="0" smtClean="0"/>
                  <a:t> ô </a:t>
                </a:r>
                <a:r>
                  <a:rPr lang="en-US" sz="1200" dirty="0" err="1" smtClean="0"/>
                  <a:t>trong</a:t>
                </a:r>
                <a:r>
                  <a:rPr lang="en-US" sz="1200" dirty="0" smtClean="0"/>
                  <a:t> feature map </a:t>
                </a:r>
                <a:r>
                  <a:rPr lang="en-US" sz="1200" dirty="0" err="1" smtClean="0"/>
                  <a:t>với</a:t>
                </a:r>
                <a:r>
                  <a:rPr lang="en-US" sz="1200" dirty="0" smtClean="0"/>
                  <a:t> </a:t>
                </a:r>
                <a:r>
                  <a:rPr lang="en-US" sz="1200" dirty="0" err="1" smtClean="0"/>
                  <a:t>bộ</a:t>
                </a:r>
                <a:r>
                  <a:rPr lang="en-US" sz="1200" dirty="0" smtClean="0"/>
                  <a:t> </a:t>
                </a:r>
                <a:r>
                  <a:rPr lang="en-US" sz="1200" dirty="0" err="1" smtClean="0"/>
                  <a:t>lọc</a:t>
                </a:r>
                <a:r>
                  <a:rPr lang="en-US" sz="1200" dirty="0" smtClean="0"/>
                  <a:t>, </a:t>
                </a:r>
                <a:r>
                  <a:rPr lang="en-US" sz="1200" dirty="0" err="1" smtClean="0"/>
                  <a:t>giữ</a:t>
                </a:r>
                <a:r>
                  <a:rPr lang="en-US" sz="1200" dirty="0" smtClean="0"/>
                  <a:t> </a:t>
                </a:r>
                <a:r>
                  <a:rPr lang="en-US" sz="1200" dirty="0" err="1" smtClean="0"/>
                  <a:t>kết</a:t>
                </a:r>
                <a:r>
                  <a:rPr lang="en-US" sz="1200" dirty="0" smtClean="0"/>
                  <a:t> </a:t>
                </a:r>
                <a:r>
                  <a:rPr lang="en-US" sz="1200" dirty="0" err="1" smtClean="0"/>
                  <a:t>quả</a:t>
                </a:r>
                <a:r>
                  <a:rPr lang="en-US" sz="1200" dirty="0" smtClean="0"/>
                  <a:t> ở </a:t>
                </a:r>
                <a:r>
                  <a:rPr lang="en-US" sz="1200" dirty="0" err="1" smtClean="0"/>
                  <a:t>vị</a:t>
                </a:r>
                <a:r>
                  <a:rPr lang="en-US" sz="1200" dirty="0" smtClean="0"/>
                  <a:t> </a:t>
                </a:r>
                <a:r>
                  <a:rPr lang="en-US" sz="1200" dirty="0" err="1" smtClean="0"/>
                  <a:t>trí</a:t>
                </a:r>
                <a:r>
                  <a:rPr lang="en-US" sz="1200" dirty="0" smtClean="0"/>
                  <a:t> </a:t>
                </a:r>
                <a:r>
                  <a:rPr lang="en-US" sz="1200" dirty="0" err="1" smtClean="0"/>
                  <a:t>tương</a:t>
                </a:r>
                <a:r>
                  <a:rPr lang="en-US" sz="1200" dirty="0" smtClean="0"/>
                  <a:t> </a:t>
                </a:r>
                <a:r>
                  <a:rPr lang="en-US" sz="1200" dirty="0" err="1" smtClean="0"/>
                  <a:t>ứng</a:t>
                </a:r>
                <a:r>
                  <a:rPr lang="en-US" sz="1200" dirty="0" smtClean="0"/>
                  <a:t> ở ma </a:t>
                </a:r>
                <a:r>
                  <a:rPr lang="en-US" sz="1200" dirty="0" err="1" smtClean="0"/>
                  <a:t>trận</a:t>
                </a:r>
                <a:r>
                  <a:rPr lang="en-US" sz="1200" dirty="0" smtClean="0"/>
                  <a:t> </a:t>
                </a:r>
                <a:r>
                  <a:rPr lang="en-US" sz="1200" dirty="0" err="1" smtClean="0"/>
                  <a:t>đầu</a:t>
                </a:r>
                <a:r>
                  <a:rPr lang="en-US" sz="1200" dirty="0" smtClean="0"/>
                  <a:t> </a:t>
                </a:r>
                <a:r>
                  <a:rPr lang="en-US" sz="1200" dirty="0" err="1" smtClean="0"/>
                  <a:t>ra.</a:t>
                </a:r>
                <a:r>
                  <a:rPr lang="en-US" sz="1200" dirty="0" smtClean="0"/>
                  <a:t> </a:t>
                </a:r>
                <a:r>
                  <a:rPr lang="en-US" sz="1200" dirty="0" err="1" smtClean="0"/>
                  <a:t>Tuỳ</a:t>
                </a:r>
                <a:r>
                  <a:rPr lang="en-US" sz="1200" dirty="0" smtClean="0"/>
                  <a:t> </a:t>
                </a:r>
                <a:r>
                  <a:rPr lang="en-US" sz="1200" dirty="0" err="1" smtClean="0"/>
                  <a:t>vào</a:t>
                </a:r>
                <a:r>
                  <a:rPr lang="en-US" sz="1200" dirty="0" smtClean="0"/>
                  <a:t> </a:t>
                </a:r>
                <a:r>
                  <a:rPr lang="en-US" sz="1200" dirty="0" err="1" smtClean="0"/>
                  <a:t>tham</a:t>
                </a:r>
                <a:r>
                  <a:rPr lang="en-US" sz="1200" dirty="0" smtClean="0"/>
                  <a:t> </a:t>
                </a:r>
                <a:r>
                  <a:rPr lang="en-US" sz="1200" dirty="0" err="1" smtClean="0"/>
                  <a:t>số</a:t>
                </a:r>
                <a:r>
                  <a:rPr lang="en-US" sz="1200" dirty="0" smtClean="0"/>
                  <a:t> </a:t>
                </a:r>
                <a:r>
                  <a:rPr lang="en-US" sz="1200" dirty="0" err="1" smtClean="0"/>
                  <a:t>dịch</a:t>
                </a:r>
                <a:r>
                  <a:rPr lang="en-US" sz="1200" dirty="0" smtClean="0"/>
                  <a:t> </a:t>
                </a:r>
                <a:r>
                  <a:rPr lang="en-US" sz="1200" dirty="0" err="1" smtClean="0"/>
                  <a:t>chuyển</a:t>
                </a:r>
                <a:r>
                  <a:rPr lang="en-US" sz="1200" dirty="0" smtClean="0"/>
                  <a:t> (stride) </a:t>
                </a:r>
                <a:r>
                  <a:rPr lang="en-US" sz="1200" dirty="0" err="1" smtClean="0"/>
                  <a:t>để</a:t>
                </a:r>
                <a:r>
                  <a:rPr lang="en-US" sz="1200" dirty="0" smtClean="0"/>
                  <a:t> ta </a:t>
                </a:r>
                <a:r>
                  <a:rPr lang="en-US" sz="1200" dirty="0" err="1" smtClean="0"/>
                  <a:t>chọn</a:t>
                </a:r>
                <a:r>
                  <a:rPr lang="en-US" sz="1200" dirty="0" smtClean="0"/>
                  <a:t> </a:t>
                </a:r>
                <a:r>
                  <a:rPr lang="en-US" sz="1200" dirty="0" err="1" smtClean="0"/>
                  <a:t>vị</a:t>
                </a:r>
                <a:r>
                  <a:rPr lang="en-US" sz="1200" dirty="0" smtClean="0"/>
                  <a:t> </a:t>
                </a:r>
                <a:r>
                  <a:rPr lang="en-US" sz="1200" dirty="0" err="1" smtClean="0"/>
                  <a:t>trí</a:t>
                </a:r>
                <a:r>
                  <a:rPr lang="en-US" sz="1200" dirty="0" smtClean="0"/>
                  <a:t>.</a:t>
                </a:r>
              </a:p>
              <a:p>
                <a:pPr lvl="1">
                  <a:buFont typeface="+mj-lt"/>
                  <a:buAutoNum type="arabicPeriod"/>
                </a:pPr>
                <a:r>
                  <a:rPr lang="en-US" sz="1200" dirty="0" err="1" smtClean="0"/>
                  <a:t>Cộng</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kết</a:t>
                </a:r>
                <a:r>
                  <a:rPr lang="en-US" sz="1200" dirty="0" smtClean="0"/>
                  <a:t> </a:t>
                </a:r>
                <a:r>
                  <a:rPr lang="en-US" sz="1200" dirty="0" err="1" smtClean="0"/>
                  <a:t>quả</a:t>
                </a:r>
                <a:r>
                  <a:rPr lang="en-US" sz="1200" dirty="0" smtClean="0"/>
                  <a:t> </a:t>
                </a:r>
                <a:r>
                  <a:rPr lang="en-US" sz="1200" dirty="0" err="1" smtClean="0"/>
                  <a:t>để</a:t>
                </a:r>
                <a:r>
                  <a:rPr lang="en-US" sz="1200" dirty="0" smtClean="0"/>
                  <a:t> </a:t>
                </a:r>
                <a:r>
                  <a:rPr lang="en-US" sz="1200" dirty="0" err="1" smtClean="0"/>
                  <a:t>ra</a:t>
                </a:r>
                <a:r>
                  <a:rPr lang="en-US" sz="1200" dirty="0" smtClean="0"/>
                  <a:t> </a:t>
                </a:r>
                <a:r>
                  <a:rPr lang="en-US" sz="1200" dirty="0" err="1" smtClean="0"/>
                  <a:t>kết</a:t>
                </a:r>
                <a:r>
                  <a:rPr lang="en-US" sz="1200" dirty="0" smtClean="0"/>
                  <a:t> </a:t>
                </a:r>
                <a:r>
                  <a:rPr lang="en-US" sz="1200" dirty="0" err="1" smtClean="0"/>
                  <a:t>quả</a:t>
                </a:r>
                <a:r>
                  <a:rPr lang="en-US" sz="1200" dirty="0" smtClean="0"/>
                  <a:t>  </a:t>
                </a:r>
              </a:p>
              <a:p>
                <a:pPr>
                  <a:buFont typeface="+mj-lt"/>
                  <a:buAutoNum type="arabicPeriod"/>
                </a:pPr>
                <a:endParaRPr lang="en-US" sz="1400" dirty="0"/>
              </a:p>
              <a:p>
                <a:r>
                  <a:rPr lang="en-US" sz="1400" dirty="0"/>
                  <a:t>Cách </a:t>
                </a:r>
                <a:r>
                  <a:rPr lang="en-US" sz="1400" dirty="0" err="1"/>
                  <a:t>tính</a:t>
                </a:r>
                <a:r>
                  <a:rPr lang="en-US" sz="1400" dirty="0"/>
                  <a:t> </a:t>
                </a:r>
                <a:r>
                  <a:rPr lang="en-US" sz="1400" dirty="0" err="1"/>
                  <a:t>kích</a:t>
                </a:r>
                <a:r>
                  <a:rPr lang="en-US" sz="1400" dirty="0"/>
                  <a:t> </a:t>
                </a:r>
                <a:r>
                  <a:rPr lang="en-US" sz="1400" dirty="0" err="1"/>
                  <a:t>thước</a:t>
                </a:r>
                <a:r>
                  <a:rPr lang="en-US" sz="1400" dirty="0"/>
                  <a:t> </a:t>
                </a:r>
                <a:r>
                  <a:rPr lang="en-US" sz="1400" dirty="0" err="1"/>
                  <a:t>đầu</a:t>
                </a:r>
                <a:r>
                  <a:rPr lang="en-US" sz="1400" dirty="0"/>
                  <a:t> </a:t>
                </a:r>
                <a:r>
                  <a:rPr lang="en-US" sz="1400" dirty="0" err="1"/>
                  <a:t>ra</a:t>
                </a:r>
                <a:r>
                  <a:rPr lang="en-US" sz="1400" dirty="0"/>
                  <a:t>:</a:t>
                </a:r>
              </a:p>
              <a:p>
                <a:pPr marL="114300" indent="0">
                  <a:buNone/>
                </a:pPr>
                <a:r>
                  <a:rPr lang="en-US" sz="1400" dirty="0" err="1"/>
                  <a:t>Gỉa</a:t>
                </a:r>
                <a:r>
                  <a:rPr lang="en-US" sz="1400" dirty="0"/>
                  <a:t> </a:t>
                </a:r>
                <a:r>
                  <a:rPr lang="en-US" sz="1400" dirty="0" err="1"/>
                  <a:t>sử</a:t>
                </a:r>
                <a:r>
                  <a:rPr lang="en-US" sz="1400" dirty="0"/>
                  <a:t> </a:t>
                </a:r>
                <a:r>
                  <a:rPr lang="en-US" sz="1400" dirty="0" err="1"/>
                  <a:t>đầu</a:t>
                </a:r>
                <a:r>
                  <a:rPr lang="en-US" sz="1400" dirty="0"/>
                  <a:t> </a:t>
                </a:r>
                <a:r>
                  <a:rPr lang="en-US" sz="1400" dirty="0" err="1"/>
                  <a:t>vào</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oMath>
                </a14:m>
                <a:r>
                  <a:rPr lang="en-US" sz="1400" dirty="0"/>
                  <a:t>, </a:t>
                </a:r>
                <a:r>
                  <a:rPr lang="en-US" sz="1400" dirty="0" err="1"/>
                  <a:t>và</a:t>
                </a:r>
                <a:r>
                  <a:rPr lang="en-US" sz="1400" dirty="0"/>
                  <a:t> ma </a:t>
                </a:r>
                <a:r>
                  <a:rPr lang="en-US" sz="1400" dirty="0" err="1"/>
                  <a:t>trận</a:t>
                </a:r>
                <a:r>
                  <a:rPr lang="en-US" sz="1400" dirty="0"/>
                  <a:t> </a:t>
                </a:r>
                <a:r>
                  <a:rPr lang="en-US" sz="1400" dirty="0" err="1"/>
                  <a:t>bộ</a:t>
                </a:r>
                <a:r>
                  <a:rPr lang="en-US" sz="1400" dirty="0"/>
                  <a:t> </a:t>
                </a:r>
                <a:r>
                  <a:rPr lang="en-US" sz="1400" dirty="0" err="1"/>
                  <a:t>lọc</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oMath>
                </a14:m>
                <a:r>
                  <a:rPr lang="en-US" sz="1400" dirty="0"/>
                  <a:t>. </a:t>
                </a:r>
                <a:r>
                  <a:rPr lang="en-US" sz="1400" dirty="0" err="1"/>
                  <a:t>Số</a:t>
                </a:r>
                <a:r>
                  <a:rPr lang="en-US" sz="1400" dirty="0"/>
                  <a:t> </a:t>
                </a:r>
                <a:r>
                  <a:rPr lang="en-US" sz="1400" dirty="0" err="1"/>
                  <a:t>bước</a:t>
                </a:r>
                <a:r>
                  <a:rPr lang="en-US" sz="1400" dirty="0"/>
                  <a:t> </a:t>
                </a:r>
                <a:r>
                  <a:rPr lang="en-US" sz="1400" dirty="0" err="1"/>
                  <a:t>nhảy</a:t>
                </a:r>
                <a:r>
                  <a:rPr lang="en-US" sz="1400" dirty="0"/>
                  <a:t> </a:t>
                </a:r>
                <a14:m>
                  <m:oMath xmlns:m="http://schemas.openxmlformats.org/officeDocument/2006/math">
                    <m:r>
                      <a:rPr lang="en-US" sz="1400" i="1">
                        <a:latin typeface="Cambria Math" panose="02040503050406030204" pitchFamily="18" charset="0"/>
                      </a:rPr>
                      <m:t>𝑠</m:t>
                    </m:r>
                  </m:oMath>
                </a14:m>
                <a:r>
                  <a:rPr lang="en-US" sz="1400" dirty="0"/>
                  <a:t>. </a:t>
                </a:r>
                <a:r>
                  <a:rPr lang="en-US" sz="1400" dirty="0" err="1"/>
                  <a:t>Kích</a:t>
                </a:r>
                <a:r>
                  <a:rPr lang="en-US" sz="1400" dirty="0"/>
                  <a:t> </a:t>
                </a:r>
                <a:r>
                  <a:rPr lang="en-US" sz="1400" dirty="0" err="1"/>
                  <a:t>thước</a:t>
                </a:r>
                <a:r>
                  <a:rPr lang="en-US" sz="1400" dirty="0"/>
                  <a:t> </a:t>
                </a:r>
                <a:r>
                  <a:rPr lang="en-US" sz="1400" dirty="0" err="1"/>
                  <a:t>đầu</a:t>
                </a:r>
                <a:r>
                  <a:rPr lang="en-US" sz="1400" dirty="0"/>
                  <a:t> </a:t>
                </a:r>
                <a:r>
                  <a:rPr lang="en-US" sz="1400" dirty="0" err="1"/>
                  <a:t>ra</a:t>
                </a:r>
                <a:r>
                  <a:rPr lang="en-US" sz="1400" dirty="0"/>
                  <a:t> </a:t>
                </a:r>
                <a:r>
                  <a:rPr lang="en-US" sz="1400" dirty="0" err="1"/>
                  <a:t>sẽ</a:t>
                </a:r>
                <a:r>
                  <a:rPr lang="en-US" sz="1400" dirty="0"/>
                  <a:t> </a:t>
                </a:r>
                <a:r>
                  <a:rPr lang="en-US" sz="1400" dirty="0" err="1"/>
                  <a:t>là</a:t>
                </a:r>
                <a:r>
                  <a:rPr lang="en-US" sz="1400" dirty="0"/>
                  <a:t> </a:t>
                </a:r>
              </a:p>
              <a:p>
                <a:pPr marL="114300" indent="0">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𝑤</m:t>
                              </m:r>
                            </m:sub>
                          </m:sSub>
                          <m:r>
                            <a:rPr lang="en-US" sz="1400" i="1">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𝑤</m:t>
                          </m:r>
                        </m:sub>
                      </m:sSub>
                      <m:r>
                        <a:rPr lang="en-US" sz="1400" i="1">
                          <a:latin typeface="Cambria Math" panose="02040503050406030204" pitchFamily="18" charset="0"/>
                        </a:rPr>
                        <m:t>)</m:t>
                      </m:r>
                    </m:oMath>
                  </m:oMathPara>
                </a14:m>
                <a:endParaRPr lang="en-US" sz="1400" dirty="0"/>
              </a:p>
              <a:p>
                <a:pPr marL="114300" indent="0">
                  <a:buNone/>
                </a:pPr>
                <a:endParaRPr lang="en-US" sz="1400" dirty="0" smtClean="0"/>
              </a:p>
              <a:p>
                <a:pPr>
                  <a:buFont typeface="+mj-lt"/>
                  <a:buAutoNum type="arabicPeriod"/>
                </a:pPr>
                <a:endParaRPr lang="en-US" sz="14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878650" y="862874"/>
                <a:ext cx="7593800" cy="3909199"/>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287822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5"/>
                <a:ext cx="4808359" cy="3909199"/>
              </a:xfrm>
            </p:spPr>
            <p:txBody>
              <a:bodyPr>
                <a:normAutofit/>
              </a:bodyPr>
              <a:lstStyle/>
              <a:p>
                <a:pPr marL="114300" indent="0">
                  <a:buNone/>
                </a:pPr>
                <a:endParaRPr lang="en-US" sz="1400" dirty="0" smtClean="0"/>
              </a:p>
              <a:p>
                <a:pPr marL="114300" indent="0">
                  <a:buNone/>
                </a:pPr>
                <a:r>
                  <a:rPr lang="en-US" sz="1400" dirty="0" err="1" smtClean="0"/>
                  <a:t>Ví</a:t>
                </a:r>
                <a:r>
                  <a:rPr lang="en-US" sz="1400" dirty="0" smtClean="0"/>
                  <a:t> </a:t>
                </a:r>
                <a:r>
                  <a:rPr lang="en-US" sz="1400" dirty="0" err="1" smtClean="0"/>
                  <a:t>dụ</a:t>
                </a:r>
                <a:r>
                  <a:rPr lang="en-US" sz="1400" dirty="0" smtClean="0"/>
                  <a:t> 1: </a:t>
                </a:r>
                <a:endParaRPr lang="en-US" sz="1400" i="1" dirty="0" smtClean="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 </a:t>
                </a:r>
                <a14:m>
                  <m:oMath xmlns:m="http://schemas.openxmlformats.org/officeDocument/2006/math">
                    <m:r>
                      <a:rPr lang="en-US" sz="1400" b="0" i="0" dirty="0" smtClean="0">
                        <a:latin typeface="Cambria Math" panose="02040503050406030204" pitchFamily="18" charset="0"/>
                      </a:rPr>
                      <m:t> </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=1</m:t>
                    </m:r>
                  </m:oMath>
                </a14:m>
                <a:endParaRPr lang="en-US" sz="1400" dirty="0" smtClean="0"/>
              </a:p>
              <a:p>
                <a:pPr marL="114300" indent="0">
                  <a:buNone/>
                </a:pPr>
                <a:r>
                  <a:rPr lang="en-US" sz="1400" dirty="0" smtClean="0">
                    <a:sym typeface="Wingdings" panose="05000000000000000000" pitchFamily="2" charset="2"/>
                  </a:rPr>
                  <a:t></a:t>
                </a:r>
                <a:r>
                  <a:rPr lang="en-US" sz="1400" dirty="0" err="1" smtClean="0">
                    <a:sym typeface="Wingdings" panose="05000000000000000000" pitchFamily="2" charset="2"/>
                  </a:rPr>
                  <a:t>Đầu</a:t>
                </a:r>
                <a:r>
                  <a:rPr lang="en-US" sz="1400" dirty="0" smtClean="0">
                    <a:sym typeface="Wingdings" panose="05000000000000000000" pitchFamily="2" charset="2"/>
                  </a:rPr>
                  <a:t> </a:t>
                </a:r>
                <a:r>
                  <a:rPr lang="en-US" sz="1400" dirty="0" err="1" smtClean="0">
                    <a:sym typeface="Wingdings" panose="05000000000000000000" pitchFamily="2" charset="2"/>
                  </a:rPr>
                  <a:t>ra</a:t>
                </a:r>
                <a:r>
                  <a:rPr lang="en-US" sz="1400" dirty="0" smtClean="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×3</m:t>
                    </m:r>
                  </m:oMath>
                </a14:m>
                <a:endParaRPr lang="en-US" sz="1400" dirty="0" smtClean="0"/>
              </a:p>
              <a:p>
                <a:pPr marL="114300" indent="0">
                  <a:buNone/>
                </a:pPr>
                <a:endParaRPr lang="en-US" sz="1400" dirty="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r>
                  <a:rPr lang="en-US" sz="1400" dirty="0" err="1" smtClean="0"/>
                  <a:t>Ví</a:t>
                </a:r>
                <a:r>
                  <a:rPr lang="en-US" sz="1400" dirty="0" smtClean="0"/>
                  <a:t> </a:t>
                </a:r>
                <a:r>
                  <a:rPr lang="en-US" sz="1400" dirty="0" err="1"/>
                  <a:t>dụ</a:t>
                </a:r>
                <a:r>
                  <a:rPr lang="en-US" sz="1400" dirty="0"/>
                  <a:t> </a:t>
                </a:r>
                <a:r>
                  <a:rPr lang="en-US" sz="1400" dirty="0" smtClean="0"/>
                  <a:t>2: </a:t>
                </a:r>
                <a:endParaRPr lang="en-US" sz="1400" i="1" dirty="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a:t>
                </a:r>
                <a:r>
                  <a:rPr lang="en-US" sz="1400" dirty="0" smtClean="0"/>
                  <a:t> </a:t>
                </a:r>
                <a14:m>
                  <m:oMath xmlns:m="http://schemas.openxmlformats.org/officeDocument/2006/math">
                    <m:r>
                      <a:rPr lang="en-US" sz="1400" i="1" dirty="0">
                        <a:latin typeface="Cambria Math" panose="02040503050406030204" pitchFamily="18" charset="0"/>
                      </a:rPr>
                      <m:t>𝑠</m:t>
                    </m:r>
                    <m:r>
                      <a:rPr lang="en-US" sz="1400" i="1" dirty="0">
                        <a:latin typeface="Cambria Math" panose="02040503050406030204" pitchFamily="18" charset="0"/>
                      </a:rPr>
                      <m:t>=</m:t>
                    </m:r>
                  </m:oMath>
                </a14:m>
                <a:r>
                  <a:rPr lang="en-US" sz="1400" dirty="0" smtClean="0"/>
                  <a:t>2</a:t>
                </a:r>
                <a:endParaRPr lang="en-US" sz="1400" dirty="0"/>
              </a:p>
              <a:p>
                <a:pPr marL="114300" indent="0">
                  <a:buNone/>
                </a:pPr>
                <a:r>
                  <a:rPr lang="en-US" sz="1400" dirty="0">
                    <a:sym typeface="Wingdings" panose="05000000000000000000" pitchFamily="2" charset="2"/>
                  </a:rPr>
                  <a:t></a:t>
                </a:r>
                <a:r>
                  <a:rPr lang="en-US" sz="1400" dirty="0" err="1">
                    <a:sym typeface="Wingdings" panose="05000000000000000000" pitchFamily="2" charset="2"/>
                  </a:rPr>
                  <a:t>Đầu</a:t>
                </a:r>
                <a:r>
                  <a:rPr lang="en-US" sz="1400" dirty="0">
                    <a:sym typeface="Wingdings" panose="05000000000000000000" pitchFamily="2" charset="2"/>
                  </a:rPr>
                  <a:t> </a:t>
                </a:r>
                <a:r>
                  <a:rPr lang="en-US" sz="1400" dirty="0" err="1">
                    <a:sym typeface="Wingdings" panose="05000000000000000000" pitchFamily="2" charset="2"/>
                  </a:rPr>
                  <a:t>ra</a:t>
                </a:r>
                <a:r>
                  <a:rPr lang="en-US" sz="1400" dirty="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ea typeface="Cambria Math" panose="02040503050406030204" pitchFamily="18" charset="0"/>
                      </a:rPr>
                      <m:t>×</m:t>
                    </m:r>
                  </m:oMath>
                </a14:m>
                <a:r>
                  <a:rPr lang="en-US" sz="1400" dirty="0" smtClean="0"/>
                  <a:t>4</a:t>
                </a:r>
                <a:endParaRPr lang="en-US" sz="1400" dirty="0"/>
              </a:p>
              <a:p>
                <a:pPr marL="114300" indent="0">
                  <a:buNone/>
                </a:pPr>
                <a:endParaRPr lang="en-US" sz="1400" dirty="0"/>
              </a:p>
              <a:p>
                <a:pPr marL="114300" indent="0">
                  <a:buNone/>
                </a:pPr>
                <a:endParaRPr lang="en-US" sz="1400" dirty="0" smtClean="0"/>
              </a:p>
              <a:p>
                <a:pPr marL="114300" indent="0">
                  <a:buNone/>
                </a:pPr>
                <a:endParaRPr lang="en-US" sz="14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5"/>
                <a:ext cx="4808359" cy="390919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 name="Picture 9"/>
          <p:cNvPicPr>
            <a:picLocks noChangeAspect="1"/>
          </p:cNvPicPr>
          <p:nvPr/>
        </p:nvPicPr>
        <p:blipFill>
          <a:blip r:embed="rId4"/>
          <a:stretch>
            <a:fillRect/>
          </a:stretch>
        </p:blipFill>
        <p:spPr>
          <a:xfrm>
            <a:off x="5172636" y="2439130"/>
            <a:ext cx="3472863" cy="2261278"/>
          </a:xfrm>
          <a:prstGeom prst="rect">
            <a:avLst/>
          </a:prstGeom>
        </p:spPr>
      </p:pic>
      <p:pic>
        <p:nvPicPr>
          <p:cNvPr id="8" name="Picture 7"/>
          <p:cNvPicPr>
            <a:picLocks noChangeAspect="1"/>
          </p:cNvPicPr>
          <p:nvPr/>
        </p:nvPicPr>
        <p:blipFill>
          <a:blip r:embed="rId5"/>
          <a:stretch>
            <a:fillRect/>
          </a:stretch>
        </p:blipFill>
        <p:spPr>
          <a:xfrm>
            <a:off x="5172636" y="726502"/>
            <a:ext cx="3675464" cy="1548226"/>
          </a:xfrm>
          <a:prstGeom prst="rect">
            <a:avLst/>
          </a:prstGeom>
        </p:spPr>
      </p:pic>
    </p:spTree>
    <p:extLst>
      <p:ext uri="{BB962C8B-B14F-4D97-AF65-F5344CB8AC3E}">
        <p14:creationId xmlns:p14="http://schemas.microsoft.com/office/powerpoint/2010/main" val="2662718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(nearest neighbor)</a:t>
            </a:r>
            <a:endParaRPr lang="en-US" dirty="0"/>
          </a:p>
        </p:txBody>
      </p:sp>
      <p:sp>
        <p:nvSpPr>
          <p:cNvPr id="7" name="Text Placeholder 6"/>
          <p:cNvSpPr>
            <a:spLocks noGrp="1"/>
          </p:cNvSpPr>
          <p:nvPr>
            <p:ph type="body" idx="1"/>
          </p:nvPr>
        </p:nvSpPr>
        <p:spPr>
          <a:xfrm>
            <a:off x="305441" y="1094946"/>
            <a:ext cx="7738595" cy="507908"/>
          </a:xfrm>
        </p:spPr>
        <p:txBody>
          <a:bodyPr>
            <a:normAutofit fontScale="85000" lnSpcReduction="10000"/>
          </a:bodyPr>
          <a:lstStyle/>
          <a:p>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của</a:t>
            </a:r>
            <a:r>
              <a:rPr lang="en-US" dirty="0" smtClean="0"/>
              <a:t> </a:t>
            </a:r>
            <a:r>
              <a:rPr lang="en-US" dirty="0" err="1" smtClean="0"/>
              <a:t>các</a:t>
            </a:r>
            <a:r>
              <a:rPr lang="en-US" dirty="0" smtClean="0"/>
              <a:t> ô </a:t>
            </a:r>
            <a:r>
              <a:rPr lang="en-US" dirty="0" err="1" smtClean="0"/>
              <a:t>liền</a:t>
            </a:r>
            <a:r>
              <a:rPr lang="en-US" dirty="0" smtClean="0"/>
              <a:t> </a:t>
            </a:r>
            <a:r>
              <a:rPr lang="en-US" dirty="0" err="1" smtClean="0"/>
              <a:t>kề</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687" y="1900324"/>
            <a:ext cx="3819525" cy="1533525"/>
          </a:xfrm>
          <a:prstGeom prst="rect">
            <a:avLst/>
          </a:prstGeom>
        </p:spPr>
      </p:pic>
    </p:spTree>
    <p:extLst>
      <p:ext uri="{BB962C8B-B14F-4D97-AF65-F5344CB8AC3E}">
        <p14:creationId xmlns:p14="http://schemas.microsoft.com/office/powerpoint/2010/main" val="3385214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(bi-linear)</a:t>
            </a:r>
            <a:endParaRPr lang="en-US" dirty="0"/>
          </a:p>
        </p:txBody>
      </p:sp>
      <p:sp>
        <p:nvSpPr>
          <p:cNvPr id="7" name="Text Placeholder 6"/>
          <p:cNvSpPr>
            <a:spLocks noGrp="1"/>
          </p:cNvSpPr>
          <p:nvPr>
            <p:ph type="body" idx="1"/>
          </p:nvPr>
        </p:nvSpPr>
        <p:spPr>
          <a:xfrm>
            <a:off x="276258" y="1133856"/>
            <a:ext cx="7738595" cy="507908"/>
          </a:xfrm>
        </p:spPr>
        <p:txBody>
          <a:bodyPr>
            <a:normAutofit fontScale="85000" lnSpcReduction="10000"/>
          </a:bodyPr>
          <a:lstStyle/>
          <a:p>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nội</a:t>
            </a:r>
            <a:r>
              <a:rPr lang="en-US" dirty="0" smtClean="0"/>
              <a:t> </a:t>
            </a:r>
            <a:r>
              <a:rPr lang="en-US" dirty="0" err="1" smtClean="0"/>
              <a:t>suy</a:t>
            </a:r>
            <a:r>
              <a:rPr lang="en-US" dirty="0" smtClean="0"/>
              <a:t> </a:t>
            </a:r>
            <a:r>
              <a:rPr lang="en-US" dirty="0" err="1" smtClean="0"/>
              <a:t>những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giữa</a:t>
            </a:r>
            <a:r>
              <a:rPr lang="en-US" dirty="0" smtClean="0"/>
              <a:t> </a:t>
            </a:r>
            <a:r>
              <a:rPr lang="en-US" dirty="0" err="1" smtClean="0"/>
              <a:t>các</a:t>
            </a:r>
            <a:r>
              <a:rPr lang="en-US" dirty="0" smtClean="0"/>
              <a:t> ô</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687" y="2031425"/>
            <a:ext cx="3819525" cy="1533525"/>
          </a:xfrm>
          <a:prstGeom prst="rect">
            <a:avLst/>
          </a:prstGeom>
        </p:spPr>
      </p:pic>
    </p:spTree>
    <p:extLst>
      <p:ext uri="{BB962C8B-B14F-4D97-AF65-F5344CB8AC3E}">
        <p14:creationId xmlns:p14="http://schemas.microsoft.com/office/powerpoint/2010/main" val="3464121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UNET</a:t>
            </a:r>
            <a:endParaRPr lang="en-US" dirty="0"/>
          </a:p>
        </p:txBody>
      </p:sp>
      <p:sp>
        <p:nvSpPr>
          <p:cNvPr id="7" name="Text Placeholder 6"/>
          <p:cNvSpPr>
            <a:spLocks noGrp="1"/>
          </p:cNvSpPr>
          <p:nvPr>
            <p:ph type="body" idx="1"/>
          </p:nvPr>
        </p:nvSpPr>
        <p:spPr>
          <a:xfrm>
            <a:off x="310896" y="676656"/>
            <a:ext cx="4732159" cy="3967800"/>
          </a:xfrm>
        </p:spPr>
        <p:txBody>
          <a:bodyPr>
            <a:normAutofit fontScale="77500" lnSpcReduction="20000"/>
          </a:bodyPr>
          <a:lstStyle/>
          <a:p>
            <a:r>
              <a:rPr lang="en-US" dirty="0" err="1"/>
              <a:t>Được</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phân</a:t>
            </a:r>
            <a:r>
              <a:rPr lang="en-US" dirty="0"/>
              <a:t> </a:t>
            </a:r>
            <a:r>
              <a:rPr lang="en-US" dirty="0" err="1"/>
              <a:t>vùng</a:t>
            </a:r>
            <a:r>
              <a:rPr lang="en-US" dirty="0"/>
              <a:t> </a:t>
            </a:r>
            <a:r>
              <a:rPr lang="en-US" dirty="0" err="1"/>
              <a:t>ảnh</a:t>
            </a:r>
            <a:r>
              <a:rPr lang="en-US" dirty="0"/>
              <a:t> y </a:t>
            </a:r>
            <a:r>
              <a:rPr lang="en-US" dirty="0" err="1"/>
              <a:t>tế</a:t>
            </a:r>
            <a:r>
              <a:rPr lang="en-US" dirty="0"/>
              <a:t>, </a:t>
            </a:r>
            <a:r>
              <a:rPr lang="en-US" dirty="0" err="1"/>
              <a:t>tác</a:t>
            </a:r>
            <a:r>
              <a:rPr lang="en-US" dirty="0"/>
              <a:t> </a:t>
            </a:r>
            <a:r>
              <a:rPr lang="en-US" dirty="0" err="1"/>
              <a:t>giả</a:t>
            </a:r>
            <a:r>
              <a:rPr lang="en-US" dirty="0"/>
              <a:t> </a:t>
            </a:r>
            <a:r>
              <a:rPr lang="en-US" dirty="0" err="1"/>
              <a:t>là</a:t>
            </a:r>
            <a:r>
              <a:rPr lang="en-US" dirty="0"/>
              <a:t> Olaf </a:t>
            </a:r>
            <a:r>
              <a:rPr lang="en-US" dirty="0" err="1"/>
              <a:t>Ronnebeger</a:t>
            </a:r>
            <a:r>
              <a:rPr lang="en-US" dirty="0"/>
              <a:t> </a:t>
            </a:r>
            <a:r>
              <a:rPr lang="en-US" dirty="0" err="1"/>
              <a:t>và</a:t>
            </a:r>
            <a:r>
              <a:rPr lang="en-US" dirty="0"/>
              <a:t> </a:t>
            </a:r>
            <a:r>
              <a:rPr lang="en-US" dirty="0" err="1"/>
              <a:t>đồng</a:t>
            </a:r>
            <a:r>
              <a:rPr lang="en-US" dirty="0"/>
              <a:t> </a:t>
            </a:r>
            <a:r>
              <a:rPr lang="en-US" dirty="0" err="1"/>
              <a:t>nghiệp</a:t>
            </a:r>
            <a:r>
              <a:rPr lang="en-US" dirty="0"/>
              <a:t> </a:t>
            </a:r>
            <a:r>
              <a:rPr lang="en-US" dirty="0" err="1"/>
              <a:t>vào</a:t>
            </a:r>
            <a:r>
              <a:rPr lang="en-US" dirty="0"/>
              <a:t> </a:t>
            </a:r>
            <a:r>
              <a:rPr lang="en-US" dirty="0" err="1"/>
              <a:t>năm</a:t>
            </a:r>
            <a:r>
              <a:rPr lang="en-US" dirty="0"/>
              <a:t> </a:t>
            </a:r>
            <a:r>
              <a:rPr lang="en-US" dirty="0" smtClean="0"/>
              <a:t>2012</a:t>
            </a:r>
          </a:p>
          <a:p>
            <a:r>
              <a:rPr lang="en-US" dirty="0" err="1" smtClean="0"/>
              <a:t>Đặc</a:t>
            </a:r>
            <a:r>
              <a:rPr lang="en-US" dirty="0" smtClean="0"/>
              <a:t> </a:t>
            </a:r>
            <a:r>
              <a:rPr lang="en-US" dirty="0" err="1" smtClean="0"/>
              <a:t>điểm</a:t>
            </a:r>
            <a:r>
              <a:rPr lang="en-US" dirty="0" smtClean="0"/>
              <a:t>:</a:t>
            </a:r>
          </a:p>
          <a:p>
            <a:pPr lvl="1"/>
            <a:r>
              <a:rPr lang="en-US" dirty="0" err="1" smtClean="0"/>
              <a:t>Gồm</a:t>
            </a:r>
            <a:r>
              <a:rPr lang="en-US" dirty="0" smtClean="0"/>
              <a:t> 2 </a:t>
            </a:r>
            <a:r>
              <a:rPr lang="en-US" dirty="0" err="1" smtClean="0"/>
              <a:t>nhánh</a:t>
            </a:r>
            <a:r>
              <a:rPr lang="en-US" dirty="0" smtClean="0"/>
              <a:t> </a:t>
            </a:r>
            <a:r>
              <a:rPr lang="en-US" dirty="0" err="1" smtClean="0"/>
              <a:t>đối</a:t>
            </a:r>
            <a:r>
              <a:rPr lang="en-US" dirty="0" smtClean="0"/>
              <a:t> </a:t>
            </a:r>
            <a:r>
              <a:rPr lang="en-US" dirty="0" err="1" smtClean="0"/>
              <a:t>xứng</a:t>
            </a:r>
            <a:r>
              <a:rPr lang="en-US" dirty="0" smtClean="0"/>
              <a:t> </a:t>
            </a:r>
            <a:r>
              <a:rPr lang="en-US" dirty="0" err="1" smtClean="0"/>
              <a:t>tạo</a:t>
            </a:r>
            <a:r>
              <a:rPr lang="en-US" dirty="0" smtClean="0"/>
              <a:t> </a:t>
            </a:r>
            <a:r>
              <a:rPr lang="en-US" dirty="0" err="1" smtClean="0"/>
              <a:t>nên</a:t>
            </a:r>
            <a:r>
              <a:rPr lang="en-US" dirty="0" smtClean="0"/>
              <a:t> </a:t>
            </a:r>
            <a:r>
              <a:rPr lang="en-US" dirty="0" err="1" smtClean="0"/>
              <a:t>hình</a:t>
            </a:r>
            <a:r>
              <a:rPr lang="en-US" dirty="0" smtClean="0"/>
              <a:t> </a:t>
            </a:r>
            <a:r>
              <a:rPr lang="en-US" dirty="0" err="1" smtClean="0"/>
              <a:t>chữ</a:t>
            </a:r>
            <a:r>
              <a:rPr lang="en-US" dirty="0" smtClean="0"/>
              <a:t> U</a:t>
            </a:r>
          </a:p>
          <a:p>
            <a:pPr lvl="1"/>
            <a:r>
              <a:rPr lang="en-US" dirty="0" err="1" smtClean="0"/>
              <a:t>Phần</a:t>
            </a:r>
            <a:r>
              <a:rPr lang="en-US" dirty="0" smtClean="0"/>
              <a:t> </a:t>
            </a:r>
            <a:r>
              <a:rPr lang="en-US" dirty="0" err="1" smtClean="0"/>
              <a:t>nhánh</a:t>
            </a:r>
            <a:r>
              <a:rPr lang="en-US" dirty="0" smtClean="0"/>
              <a:t> </a:t>
            </a:r>
            <a:r>
              <a:rPr lang="en-US" dirty="0" err="1" smtClean="0"/>
              <a:t>bên</a:t>
            </a:r>
            <a:r>
              <a:rPr lang="en-US" dirty="0" smtClean="0"/>
              <a:t> </a:t>
            </a:r>
            <a:r>
              <a:rPr lang="en-US" dirty="0" err="1" smtClean="0"/>
              <a:t>trái</a:t>
            </a:r>
            <a:r>
              <a:rPr lang="en-US" dirty="0" smtClean="0"/>
              <a:t>, </a:t>
            </a:r>
            <a:r>
              <a:rPr lang="en-US" dirty="0" err="1" smtClean="0"/>
              <a:t>chiều</a:t>
            </a:r>
            <a:r>
              <a:rPr lang="en-US" dirty="0" smtClean="0"/>
              <a:t> </a:t>
            </a:r>
            <a:r>
              <a:rPr lang="en-US" dirty="0" err="1" smtClean="0"/>
              <a:t>đi</a:t>
            </a:r>
            <a:r>
              <a:rPr lang="en-US" dirty="0" smtClean="0"/>
              <a:t> </a:t>
            </a:r>
            <a:r>
              <a:rPr lang="en-US" dirty="0" err="1" smtClean="0"/>
              <a:t>xuống</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dùng</a:t>
            </a:r>
            <a:r>
              <a:rPr lang="en-US" dirty="0" smtClean="0"/>
              <a:t> </a:t>
            </a:r>
            <a:r>
              <a:rPr lang="en-US" dirty="0" err="1" smtClean="0"/>
              <a:t>để</a:t>
            </a:r>
            <a:r>
              <a:rPr lang="en-US" dirty="0" smtClean="0"/>
              <a:t> </a:t>
            </a:r>
            <a:r>
              <a:rPr lang="en-US" dirty="0" err="1" smtClean="0"/>
              <a:t>nén</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a:t>
            </a:r>
          </a:p>
          <a:p>
            <a:pPr lvl="1"/>
            <a:r>
              <a:rPr lang="en-US" dirty="0" err="1" smtClean="0"/>
              <a:t>Phần</a:t>
            </a:r>
            <a:r>
              <a:rPr lang="en-US" dirty="0" smtClean="0"/>
              <a:t> </a:t>
            </a:r>
            <a:r>
              <a:rPr lang="en-US" dirty="0" err="1" smtClean="0"/>
              <a:t>nút</a:t>
            </a:r>
            <a:r>
              <a:rPr lang="en-US" dirty="0" smtClean="0"/>
              <a:t> chai (bottleneck) ở </a:t>
            </a:r>
            <a:r>
              <a:rPr lang="en-US" dirty="0" err="1" smtClean="0"/>
              <a:t>dưới</a:t>
            </a:r>
            <a:r>
              <a:rPr lang="en-US" dirty="0" smtClean="0"/>
              <a:t> </a:t>
            </a:r>
            <a:r>
              <a:rPr lang="en-US" dirty="0" err="1" smtClean="0"/>
              <a:t>đáy</a:t>
            </a:r>
            <a:r>
              <a:rPr lang="en-US" dirty="0" smtClean="0"/>
              <a:t> </a:t>
            </a:r>
            <a:r>
              <a:rPr lang="en-US" dirty="0" err="1" smtClean="0"/>
              <a:t>là</a:t>
            </a:r>
            <a:r>
              <a:rPr lang="en-US" dirty="0" smtClean="0"/>
              <a:t> </a:t>
            </a:r>
            <a:r>
              <a:rPr lang="en-US" dirty="0" err="1" smtClean="0"/>
              <a:t>nơi</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thông</a:t>
            </a:r>
            <a:r>
              <a:rPr lang="en-US" dirty="0" smtClean="0"/>
              <a:t> tin, </a:t>
            </a:r>
            <a:r>
              <a:rPr lang="en-US" dirty="0" err="1" smtClean="0"/>
              <a:t>có</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nhất</a:t>
            </a:r>
            <a:r>
              <a:rPr lang="en-US" dirty="0" smtClean="0"/>
              <a:t> </a:t>
            </a:r>
            <a:r>
              <a:rPr lang="en-US" dirty="0" err="1" smtClean="0"/>
              <a:t>và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nhất</a:t>
            </a:r>
            <a:r>
              <a:rPr lang="en-US" dirty="0" smtClean="0"/>
              <a:t>.</a:t>
            </a:r>
          </a:p>
          <a:p>
            <a:pPr lvl="1"/>
            <a:r>
              <a:rPr lang="en-US" dirty="0" err="1" smtClean="0"/>
              <a:t>Phần</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upsampling</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thành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ban </a:t>
            </a:r>
            <a:r>
              <a:rPr lang="en-US" dirty="0" err="1" smtClean="0"/>
              <a:t>đầu</a:t>
            </a:r>
            <a:endParaRPr lang="en-US" dirty="0" smtClean="0"/>
          </a:p>
          <a:p>
            <a:pPr lvl="1"/>
            <a:r>
              <a:rPr lang="en-US" dirty="0" err="1" smtClean="0"/>
              <a:t>Các</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phần</a:t>
            </a:r>
            <a:r>
              <a:rPr lang="en-US" dirty="0" smtClean="0"/>
              <a:t> </a:t>
            </a:r>
            <a:r>
              <a:rPr lang="en-US" dirty="0" err="1" smtClean="0"/>
              <a:t>bên</a:t>
            </a:r>
            <a:r>
              <a:rPr lang="en-US" dirty="0" smtClean="0"/>
              <a:t> </a:t>
            </a:r>
            <a:r>
              <a:rPr lang="en-US" dirty="0" err="1" smtClean="0"/>
              <a:t>trái</a:t>
            </a:r>
            <a:r>
              <a:rPr lang="en-US" dirty="0" smtClean="0"/>
              <a:t> </a:t>
            </a:r>
            <a:r>
              <a:rPr lang="en-US" dirty="0" err="1" smtClean="0"/>
              <a:t>và</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những</a:t>
            </a:r>
            <a:r>
              <a:rPr lang="en-US" dirty="0" smtClean="0"/>
              <a:t> </a:t>
            </a:r>
            <a:r>
              <a:rPr lang="en-US" dirty="0" err="1" smtClean="0"/>
              <a:t>thông</a:t>
            </a:r>
            <a:r>
              <a:rPr lang="en-US" dirty="0" smtClean="0"/>
              <a:t> tin chi </a:t>
            </a:r>
            <a:r>
              <a:rPr lang="en-US" dirty="0" err="1" smtClean="0"/>
              <a:t>tiết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này</a:t>
            </a:r>
            <a:r>
              <a:rPr lang="en-US" dirty="0" smtClean="0"/>
              <a:t> </a:t>
            </a:r>
            <a:r>
              <a:rPr lang="en-US" dirty="0" err="1" smtClean="0"/>
              <a:t>nhiều</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sẽ</a:t>
            </a:r>
            <a:r>
              <a:rPr lang="en-US" dirty="0" smtClean="0"/>
              <a:t> </a:t>
            </a:r>
            <a:r>
              <a:rPr lang="en-US" dirty="0" err="1" smtClean="0"/>
              <a:t>bị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nén</a:t>
            </a:r>
            <a:r>
              <a:rPr lang="en-US" dirty="0" smtClean="0"/>
              <a:t> </a:t>
            </a:r>
          </a:p>
          <a:p>
            <a:endParaRPr lang="en-US" dirty="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hàm</a:t>
            </a:r>
            <a:r>
              <a:rPr lang="en-US" dirty="0" smtClean="0"/>
              <a:t> cross-entropy </a:t>
            </a:r>
            <a:r>
              <a:rPr lang="en-US" dirty="0" err="1" smtClean="0"/>
              <a:t>để</a:t>
            </a:r>
            <a:r>
              <a:rPr lang="en-US" dirty="0" smtClean="0"/>
              <a:t> </a:t>
            </a:r>
            <a:r>
              <a:rPr lang="en-US" dirty="0" err="1" smtClean="0"/>
              <a:t>tính</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lớp</a:t>
            </a:r>
            <a:r>
              <a:rPr lang="en-US" dirty="0" smtClean="0"/>
              <a:t> </a:t>
            </a:r>
            <a:r>
              <a:rPr lang="en-US" dirty="0" err="1" smtClean="0"/>
              <a:t>tại</a:t>
            </a:r>
            <a:r>
              <a:rPr lang="en-US" dirty="0" smtClean="0"/>
              <a:t> </a:t>
            </a:r>
            <a:r>
              <a:rPr lang="en-US" dirty="0" err="1" smtClean="0"/>
              <a:t>từng</a:t>
            </a:r>
            <a:r>
              <a:rPr lang="en-US" dirty="0" smtClean="0"/>
              <a:t> pixel. </a:t>
            </a:r>
            <a:r>
              <a:rPr lang="en-US" dirty="0" err="1" smtClean="0"/>
              <a:t>Gía</a:t>
            </a:r>
            <a:r>
              <a:rPr lang="en-US" dirty="0" smtClean="0"/>
              <a:t> </a:t>
            </a:r>
            <a:r>
              <a:rPr lang="en-US" dirty="0" err="1" smtClean="0"/>
              <a:t>trị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của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pixel.</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1026" name="Picture 2" descr="The architecture of Unet.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220" y="1231507"/>
            <a:ext cx="4083930" cy="254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07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UNET</a:t>
            </a:r>
            <a:endParaRPr lang="en-US" dirty="0"/>
          </a:p>
        </p:txBody>
      </p:sp>
      <p:sp>
        <p:nvSpPr>
          <p:cNvPr id="3" name="Text Placeholder 2"/>
          <p:cNvSpPr>
            <a:spLocks noGrp="1"/>
          </p:cNvSpPr>
          <p:nvPr>
            <p:ph type="body" idx="1"/>
          </p:nvPr>
        </p:nvSpPr>
        <p:spPr/>
        <p:txBody>
          <a:bodyPr/>
          <a:lstStyle/>
          <a:p>
            <a:r>
              <a:rPr lang="en-US" dirty="0" err="1" smtClean="0"/>
              <a:t>Vẽ</a:t>
            </a:r>
            <a:r>
              <a:rPr lang="en-US" dirty="0" smtClean="0"/>
              <a:t> </a:t>
            </a:r>
            <a:r>
              <a:rPr lang="en-US" dirty="0" err="1" smtClean="0"/>
              <a:t>hình</a:t>
            </a:r>
            <a:r>
              <a:rPr lang="en-US" dirty="0" smtClean="0"/>
              <a:t> </a:t>
            </a:r>
          </a:p>
          <a:p>
            <a:r>
              <a:rPr lang="en-US" dirty="0" err="1" smtClean="0"/>
              <a:t>Ảnh</a:t>
            </a:r>
            <a:r>
              <a:rPr lang="en-US" dirty="0" smtClean="0"/>
              <a:t> 1x512x512 -&gt; feature 1024x32x32 -&gt; mask </a:t>
            </a:r>
            <a:r>
              <a:rPr lang="en-US" dirty="0" err="1" smtClean="0"/>
              <a:t>số</a:t>
            </a:r>
            <a:r>
              <a:rPr lang="en-US" dirty="0" smtClean="0"/>
              <a:t> lớpx512x512</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221929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UNET++</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30" name="Picture 6" descr="https://miro.medium.com/v2/resize:fit:700/1*iQAlcX3vOY4NfN3Dw3njZ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446" y="809148"/>
            <a:ext cx="66675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60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Attention UNET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2050" name="Picture 2" descr="https://miro.medium.com/v2/resize:fit:582/1*wCeLHKdHbIkwry36Nx5H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21" y="1090824"/>
            <a:ext cx="55435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55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Fully Convolutional Networks (FCN)</a:t>
            </a:r>
            <a:endParaRPr lang="en-US" dirty="0"/>
          </a:p>
        </p:txBody>
      </p:sp>
      <p:sp>
        <p:nvSpPr>
          <p:cNvPr id="7" name="Text Placeholder 6"/>
          <p:cNvSpPr>
            <a:spLocks noGrp="1"/>
          </p:cNvSpPr>
          <p:nvPr>
            <p:ph type="body" idx="1"/>
          </p:nvPr>
        </p:nvSpPr>
        <p:spPr>
          <a:xfrm>
            <a:off x="310895" y="676656"/>
            <a:ext cx="6838049" cy="2485834"/>
          </a:xfrm>
        </p:spPr>
        <p:txBody>
          <a:bodyPr>
            <a:normAutofit fontScale="77500" lnSpcReduction="20000"/>
          </a:bodyPr>
          <a:lstStyle/>
          <a:p>
            <a:r>
              <a:rPr lang="en-US" dirty="0"/>
              <a:t>Fully Convolutional Networks (FCN</a:t>
            </a:r>
            <a:r>
              <a:rPr lang="en-US" dirty="0" smtClean="0"/>
              <a:t>) </a:t>
            </a:r>
            <a:r>
              <a:rPr lang="en-US" dirty="0" err="1" smtClean="0"/>
              <a:t>là</a:t>
            </a:r>
            <a:r>
              <a:rPr lang="en-US" dirty="0" smtClean="0"/>
              <a:t> </a:t>
            </a:r>
            <a:r>
              <a:rPr lang="en-US" dirty="0" err="1" smtClean="0"/>
              <a:t>một</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được</a:t>
            </a:r>
            <a:r>
              <a:rPr lang="en-US" dirty="0" smtClean="0"/>
              <a:t> </a:t>
            </a:r>
            <a:r>
              <a:rPr lang="en-US" dirty="0" err="1" smtClean="0"/>
              <a:t>đăng</a:t>
            </a:r>
            <a:r>
              <a:rPr lang="en-US" dirty="0" smtClean="0"/>
              <a:t> </a:t>
            </a:r>
            <a:r>
              <a:rPr lang="en-US" dirty="0" err="1" smtClean="0"/>
              <a:t>trên</a:t>
            </a:r>
            <a:r>
              <a:rPr lang="en-US" dirty="0" smtClean="0"/>
              <a:t> CVPR 2015 </a:t>
            </a:r>
            <a:r>
              <a:rPr lang="en-US" dirty="0" err="1" smtClean="0"/>
              <a:t>và</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phổ</a:t>
            </a:r>
            <a:r>
              <a:rPr lang="en-US" dirty="0" smtClean="0"/>
              <a:t> </a:t>
            </a:r>
            <a:r>
              <a:rPr lang="en-US" dirty="0" err="1" smtClean="0"/>
              <a:t>biến</a:t>
            </a:r>
            <a:r>
              <a:rPr lang="en-US" dirty="0" smtClean="0"/>
              <a:t>.</a:t>
            </a:r>
          </a:p>
          <a:p>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Phần</a:t>
            </a:r>
            <a:r>
              <a:rPr lang="en-US" dirty="0" smtClean="0"/>
              <a:t> </a:t>
            </a:r>
            <a:r>
              <a:rPr lang="en-US" dirty="0" err="1" smtClean="0"/>
              <a:t>đầu</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để</a:t>
            </a:r>
            <a:r>
              <a:rPr lang="en-US" dirty="0" smtClean="0"/>
              <a:t> </a:t>
            </a:r>
            <a:r>
              <a:rPr lang="en-US" dirty="0" err="1" smtClean="0"/>
              <a:t>nén</a:t>
            </a:r>
            <a:r>
              <a:rPr lang="en-US" dirty="0" smtClean="0"/>
              <a:t> </a:t>
            </a:r>
            <a:r>
              <a:rPr lang="en-US" dirty="0" err="1" smtClean="0"/>
              <a:t>thông</a:t>
            </a:r>
            <a:r>
              <a:rPr lang="en-US" dirty="0" smtClean="0"/>
              <a:t> tin. </a:t>
            </a:r>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xương</a:t>
            </a:r>
            <a:r>
              <a:rPr lang="en-US" dirty="0" smtClean="0"/>
              <a:t> </a:t>
            </a:r>
            <a:r>
              <a:rPr lang="en-US" dirty="0" err="1" smtClean="0"/>
              <a:t>sống</a:t>
            </a:r>
            <a:r>
              <a:rPr lang="en-US" dirty="0" smtClean="0"/>
              <a:t> (backbone)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AlexNet</a:t>
            </a:r>
            <a:r>
              <a:rPr lang="en-US" dirty="0" smtClean="0"/>
              <a:t>, VGG16, VGG19. </a:t>
            </a:r>
          </a:p>
          <a:p>
            <a:pPr lvl="1"/>
            <a:r>
              <a:rPr lang="en-US" dirty="0" err="1" smtClean="0"/>
              <a:t>Lớp</a:t>
            </a:r>
            <a:r>
              <a:rPr lang="en-US" dirty="0" smtClean="0"/>
              <a:t> CNN 1x1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lên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backbone, </a:t>
            </a:r>
            <a:r>
              <a:rPr lang="en-US" dirty="0" err="1" smtClean="0"/>
              <a:t>với</a:t>
            </a:r>
            <a:r>
              <a:rPr lang="en-US" dirty="0" smtClean="0"/>
              <a:t> </a:t>
            </a:r>
            <a:r>
              <a:rPr lang="en-US" dirty="0" err="1" smtClean="0"/>
              <a:t>số</a:t>
            </a:r>
            <a:r>
              <a:rPr lang="en-US" dirty="0" smtClean="0"/>
              <a:t> </a:t>
            </a:r>
            <a:r>
              <a:rPr lang="en-US" dirty="0" err="1" smtClean="0"/>
              <a:t>bộ</a:t>
            </a:r>
            <a:r>
              <a:rPr lang="en-US" dirty="0" smtClean="0"/>
              <a:t> </a:t>
            </a:r>
            <a:r>
              <a:rPr lang="en-US" dirty="0" err="1" smtClean="0"/>
              <a:t>lọc</a:t>
            </a:r>
            <a:r>
              <a:rPr lang="en-US" dirty="0" smtClean="0"/>
              <a:t> </a:t>
            </a:r>
            <a:r>
              <a:rPr lang="en-US" dirty="0" err="1" smtClean="0"/>
              <a:t>bằng</a:t>
            </a:r>
            <a:r>
              <a:rPr lang="en-US" dirty="0" smtClean="0"/>
              <a:t> </a:t>
            </a:r>
            <a:r>
              <a:rPr lang="en-US" dirty="0" err="1" smtClean="0"/>
              <a:t>số</a:t>
            </a:r>
            <a:r>
              <a:rPr lang="en-US" dirty="0" smtClean="0"/>
              <a:t> </a:t>
            </a:r>
            <a:r>
              <a:rPr lang="en-US" dirty="0" err="1" smtClean="0"/>
              <a:t>nhãn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là</a:t>
            </a:r>
            <a:r>
              <a:rPr lang="en-US" dirty="0" smtClean="0"/>
              <a:t> </a:t>
            </a:r>
            <a:r>
              <a:rPr lang="en-US" dirty="0" err="1" smtClean="0"/>
              <a:t>đưa</a:t>
            </a:r>
            <a:r>
              <a:rPr lang="en-US" dirty="0" smtClean="0"/>
              <a:t> </a:t>
            </a:r>
            <a:r>
              <a:rPr lang="en-US" dirty="0" err="1" smtClean="0"/>
              <a:t>số</a:t>
            </a:r>
            <a:r>
              <a:rPr lang="en-US" dirty="0" smtClean="0"/>
              <a:t> </a:t>
            </a:r>
            <a:r>
              <a:rPr lang="en-US" dirty="0" err="1" smtClean="0"/>
              <a:t>kênh</a:t>
            </a:r>
            <a:r>
              <a:rPr lang="en-US" dirty="0" smtClean="0"/>
              <a:t> </a:t>
            </a:r>
            <a:r>
              <a:rPr lang="en-US" dirty="0" err="1" smtClean="0"/>
              <a:t>của</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về</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số</a:t>
            </a:r>
            <a:r>
              <a:rPr lang="en-US" dirty="0" smtClean="0"/>
              <a:t> </a:t>
            </a:r>
            <a:r>
              <a:rPr lang="en-US" dirty="0" err="1" smtClean="0"/>
              <a:t>nhãn</a:t>
            </a:r>
            <a:r>
              <a:rPr lang="en-US" dirty="0" smtClean="0"/>
              <a:t> </a:t>
            </a:r>
            <a:r>
              <a:rPr lang="en-US" dirty="0" err="1" smtClean="0"/>
              <a:t>để</a:t>
            </a:r>
            <a:r>
              <a:rPr lang="en-US" dirty="0" smtClean="0"/>
              <a:t> </a:t>
            </a:r>
            <a:r>
              <a:rPr lang="en-US" dirty="0" err="1" smtClean="0"/>
              <a:t>trả</a:t>
            </a:r>
            <a:r>
              <a:rPr lang="en-US" dirty="0" smtClean="0"/>
              <a:t> </a:t>
            </a:r>
            <a:r>
              <a:rPr lang="en-US" dirty="0" err="1" smtClean="0"/>
              <a:t>ra</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nhãn</a:t>
            </a:r>
            <a:r>
              <a:rPr lang="en-US" dirty="0" smtClean="0"/>
              <a:t> ở </a:t>
            </a:r>
            <a:r>
              <a:rPr lang="en-US" dirty="0" err="1" smtClean="0"/>
              <a:t>mỗi</a:t>
            </a:r>
            <a:r>
              <a:rPr lang="en-US" dirty="0" smtClean="0"/>
              <a:t> pixel. </a:t>
            </a:r>
            <a:r>
              <a:rPr lang="en-US" dirty="0" err="1" smtClean="0"/>
              <a:t>Lớp</a:t>
            </a:r>
            <a:r>
              <a:rPr lang="en-US" dirty="0" smtClean="0"/>
              <a:t> </a:t>
            </a:r>
            <a:r>
              <a:rPr lang="en-US" dirty="0" err="1" smtClean="0"/>
              <a:t>này</a:t>
            </a:r>
            <a:r>
              <a:rPr lang="en-US" dirty="0" smtClean="0"/>
              <a:t> </a:t>
            </a:r>
            <a:r>
              <a:rPr lang="en-US" dirty="0" err="1" smtClean="0"/>
              <a:t>giữ</a:t>
            </a:r>
            <a:r>
              <a:rPr lang="en-US" dirty="0" smtClean="0"/>
              <a:t> </a:t>
            </a:r>
            <a:r>
              <a:rPr lang="en-US" dirty="0" err="1" smtClean="0"/>
              <a:t>nguyên</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của</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chỉ</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số</a:t>
            </a:r>
            <a:r>
              <a:rPr lang="en-US" dirty="0" smtClean="0"/>
              <a:t> </a:t>
            </a:r>
            <a:r>
              <a:rPr lang="en-US" dirty="0" err="1" smtClean="0"/>
              <a:t>kênh</a:t>
            </a:r>
            <a:r>
              <a:rPr lang="en-US" dirty="0" smtClean="0"/>
              <a:t>.</a:t>
            </a:r>
          </a:p>
          <a:p>
            <a:pPr lvl="1"/>
            <a:r>
              <a:rPr lang="en-US" dirty="0" err="1" smtClean="0"/>
              <a:t>Phần</a:t>
            </a:r>
            <a:r>
              <a:rPr lang="en-US" dirty="0" smtClean="0"/>
              <a:t> </a:t>
            </a:r>
            <a:r>
              <a:rPr lang="en-US" dirty="0" err="1" smtClean="0"/>
              <a:t>upsampling</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bilinear </a:t>
            </a:r>
            <a:r>
              <a:rPr lang="en-US" dirty="0" err="1" smtClean="0"/>
              <a:t>để</a:t>
            </a:r>
            <a:r>
              <a:rPr lang="en-US" dirty="0" smtClean="0"/>
              <a:t> </a:t>
            </a:r>
            <a:r>
              <a:rPr lang="en-US" dirty="0" err="1" smtClean="0"/>
              <a:t>đưa</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vào</a:t>
            </a:r>
            <a:r>
              <a:rPr lang="en-US" dirty="0" smtClean="0"/>
              <a:t>.</a:t>
            </a:r>
          </a:p>
          <a:p>
            <a:pPr lvl="1"/>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Picture 2" descr="Image Segmentation - Artificial Inte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426" y="2809661"/>
            <a:ext cx="3630047" cy="21047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498166" y="1079442"/>
            <a:ext cx="1173804" cy="3175289"/>
          </a:xfrm>
          <a:prstGeom prst="rect">
            <a:avLst/>
          </a:prstGeom>
        </p:spPr>
      </p:pic>
    </p:spTree>
    <p:extLst>
      <p:ext uri="{BB962C8B-B14F-4D97-AF65-F5344CB8AC3E}">
        <p14:creationId xmlns:p14="http://schemas.microsoft.com/office/powerpoint/2010/main" val="499356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963923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dự</a:t>
            </a:r>
            <a:r>
              <a:rPr lang="en-US" dirty="0" smtClean="0"/>
              <a:t> </a:t>
            </a:r>
            <a:r>
              <a:rPr lang="en-US" dirty="0" err="1" smtClean="0"/>
              <a:t>đoán</a:t>
            </a:r>
            <a:r>
              <a:rPr lang="en-US" dirty="0" smtClean="0"/>
              <a:t>(confusion matrix)</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8" name="Table 7"/>
          <p:cNvGraphicFramePr>
            <a:graphicFrameLocks noGrp="1"/>
          </p:cNvGraphicFramePr>
          <p:nvPr>
            <p:extLst>
              <p:ext uri="{D42A27DB-BD31-4B8C-83A1-F6EECF244321}">
                <p14:modId xmlns:p14="http://schemas.microsoft.com/office/powerpoint/2010/main" val="1965685325"/>
              </p:ext>
            </p:extLst>
          </p:nvPr>
        </p:nvGraphicFramePr>
        <p:xfrm>
          <a:off x="2304780" y="812886"/>
          <a:ext cx="5101340" cy="1854200"/>
        </p:xfrm>
        <a:graphic>
          <a:graphicData uri="http://schemas.openxmlformats.org/drawingml/2006/table">
            <a:tbl>
              <a:tblPr firstRow="1" bandRow="1">
                <a:tableStyleId>{5C22544A-7EE6-4342-B048-85BDC9FD1C3A}</a:tableStyleId>
              </a:tblPr>
              <a:tblGrid>
                <a:gridCol w="3048804">
                  <a:extLst>
                    <a:ext uri="{9D8B030D-6E8A-4147-A177-3AD203B41FA5}">
                      <a16:colId xmlns:a16="http://schemas.microsoft.com/office/drawing/2014/main" val="1259402129"/>
                    </a:ext>
                  </a:extLst>
                </a:gridCol>
                <a:gridCol w="1079770">
                  <a:extLst>
                    <a:ext uri="{9D8B030D-6E8A-4147-A177-3AD203B41FA5}">
                      <a16:colId xmlns:a16="http://schemas.microsoft.com/office/drawing/2014/main" val="3761597338"/>
                    </a:ext>
                  </a:extLst>
                </a:gridCol>
                <a:gridCol w="972766">
                  <a:extLst>
                    <a:ext uri="{9D8B030D-6E8A-4147-A177-3AD203B41FA5}">
                      <a16:colId xmlns:a16="http://schemas.microsoft.com/office/drawing/2014/main" val="2751060453"/>
                    </a:ext>
                  </a:extLst>
                </a:gridCol>
              </a:tblGrid>
              <a:tr h="370840">
                <a:tc>
                  <a:txBody>
                    <a:bodyPr/>
                    <a:lstStyle/>
                    <a:p>
                      <a:endParaRPr lang="en-US" dirty="0"/>
                    </a:p>
                  </a:txBody>
                  <a:tcPr/>
                </a:tc>
                <a:tc>
                  <a:txBody>
                    <a:bodyPr/>
                    <a:lstStyle/>
                    <a:p>
                      <a:r>
                        <a:rPr lang="en-US" dirty="0" err="1" smtClean="0"/>
                        <a:t>Dự</a:t>
                      </a:r>
                      <a:r>
                        <a:rPr lang="en-US" dirty="0" smtClean="0"/>
                        <a:t> </a:t>
                      </a:r>
                      <a:r>
                        <a:rPr lang="en-US" dirty="0" err="1" smtClean="0"/>
                        <a:t>đoán</a:t>
                      </a:r>
                      <a:endParaRPr lang="en-US" dirty="0"/>
                    </a:p>
                  </a:txBody>
                  <a:tcPr/>
                </a:tc>
                <a:tc>
                  <a:txBody>
                    <a:bodyPr/>
                    <a:lstStyle/>
                    <a:p>
                      <a:r>
                        <a:rPr lang="en-US" dirty="0" err="1" smtClean="0"/>
                        <a:t>Nhãn</a:t>
                      </a:r>
                      <a:endParaRPr lang="en-US" dirty="0"/>
                    </a:p>
                  </a:txBody>
                  <a:tcPr/>
                </a:tc>
                <a:extLst>
                  <a:ext uri="{0D108BD9-81ED-4DB2-BD59-A6C34878D82A}">
                    <a16:rowId xmlns:a16="http://schemas.microsoft.com/office/drawing/2014/main" val="3563358243"/>
                  </a:ext>
                </a:extLst>
              </a:tr>
              <a:tr h="370840">
                <a:tc>
                  <a:txBody>
                    <a:bodyPr/>
                    <a:lstStyle/>
                    <a:p>
                      <a:r>
                        <a:rPr lang="en-US" dirty="0" smtClean="0"/>
                        <a:t>Sai </a:t>
                      </a:r>
                      <a:r>
                        <a:rPr lang="en-US" dirty="0" err="1" smtClean="0"/>
                        <a:t>âm</a:t>
                      </a:r>
                      <a:r>
                        <a:rPr lang="en-US" dirty="0" smtClean="0"/>
                        <a:t> (false negative, FN) </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569615110"/>
                  </a:ext>
                </a:extLst>
              </a:tr>
              <a:tr h="370840">
                <a:tc>
                  <a:txBody>
                    <a:bodyPr/>
                    <a:lstStyle/>
                    <a:p>
                      <a:r>
                        <a:rPr lang="en-US" dirty="0" smtClean="0"/>
                        <a:t>Sai </a:t>
                      </a:r>
                      <a:r>
                        <a:rPr lang="en-US" dirty="0" err="1" smtClean="0"/>
                        <a:t>dương</a:t>
                      </a:r>
                      <a:r>
                        <a:rPr lang="en-US" dirty="0" smtClean="0"/>
                        <a:t> (false positive, FP)</a:t>
                      </a:r>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729143058"/>
                  </a:ext>
                </a:extLst>
              </a:tr>
              <a:tr h="370840">
                <a:tc>
                  <a:txBody>
                    <a:bodyPr/>
                    <a:lstStyle/>
                    <a:p>
                      <a:r>
                        <a:rPr lang="en-US" dirty="0" err="1" smtClean="0"/>
                        <a:t>Đúng</a:t>
                      </a:r>
                      <a:r>
                        <a:rPr lang="en-US" dirty="0" smtClean="0"/>
                        <a:t> </a:t>
                      </a:r>
                      <a:r>
                        <a:rPr lang="en-US" dirty="0" err="1" smtClean="0"/>
                        <a:t>âm</a:t>
                      </a:r>
                      <a:r>
                        <a:rPr lang="en-US" dirty="0" smtClean="0"/>
                        <a:t> (true negative, TN) </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833934158"/>
                  </a:ext>
                </a:extLst>
              </a:tr>
              <a:tr h="370840">
                <a:tc>
                  <a:txBody>
                    <a:bodyPr/>
                    <a:lstStyle/>
                    <a:p>
                      <a:r>
                        <a:rPr lang="en-US" dirty="0" err="1" smtClean="0"/>
                        <a:t>Đúng</a:t>
                      </a:r>
                      <a:r>
                        <a:rPr lang="en-US" dirty="0" smtClean="0"/>
                        <a:t> </a:t>
                      </a:r>
                      <a:r>
                        <a:rPr lang="en-US" dirty="0" err="1" smtClean="0"/>
                        <a:t>dương</a:t>
                      </a:r>
                      <a:r>
                        <a:rPr lang="en-US" dirty="0" smtClean="0"/>
                        <a:t> (true positive, TP)</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249679577"/>
                  </a:ext>
                </a:extLst>
              </a:tr>
            </a:tbl>
          </a:graphicData>
        </a:graphic>
      </p:graphicFrame>
      <p:pic>
        <p:nvPicPr>
          <p:cNvPr id="2050" name="Picture 2" descr="https://miro.medium.com/max/700/1*gQRNYorfocy7Lna3Jt1FOg.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9" r="15024"/>
          <a:stretch/>
        </p:blipFill>
        <p:spPr bwMode="auto">
          <a:xfrm>
            <a:off x="3483850" y="2917872"/>
            <a:ext cx="2743200" cy="157979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
          </p:nvPr>
        </p:nvSpPr>
        <p:spPr>
          <a:xfrm>
            <a:off x="310896" y="676656"/>
            <a:ext cx="2977053" cy="3967800"/>
          </a:xfrm>
        </p:spPr>
        <p:txBody>
          <a:bodyPr/>
          <a:lstStyle/>
          <a:p>
            <a:endParaRPr lang="en-US" dirty="0"/>
          </a:p>
        </p:txBody>
      </p:sp>
    </p:spTree>
    <p:extLst>
      <p:ext uri="{BB962C8B-B14F-4D97-AF65-F5344CB8AC3E}">
        <p14:creationId xmlns:p14="http://schemas.microsoft.com/office/powerpoint/2010/main" val="1858237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dự</a:t>
            </a:r>
            <a:r>
              <a:rPr lang="en-US" dirty="0" smtClean="0"/>
              <a:t> </a:t>
            </a:r>
            <a:r>
              <a:rPr lang="en-US" dirty="0" err="1" smtClean="0"/>
              <a:t>đoán</a:t>
            </a:r>
            <a:r>
              <a:rPr lang="en-US" dirty="0" smtClean="0"/>
              <a:t>(confusion matrix)</a:t>
            </a:r>
            <a:endParaRPr lang="en-US" dirty="0"/>
          </a:p>
        </p:txBody>
      </p:sp>
      <p:sp>
        <p:nvSpPr>
          <p:cNvPr id="7" name="Text Placeholder 6"/>
          <p:cNvSpPr>
            <a:spLocks noGrp="1"/>
          </p:cNvSpPr>
          <p:nvPr>
            <p:ph type="body" idx="1"/>
          </p:nvPr>
        </p:nvSpPr>
        <p:spPr/>
        <p:txBody>
          <a:bodyPr>
            <a:normAutofit/>
          </a:bodyPr>
          <a:lstStyle/>
          <a:p>
            <a:r>
              <a:rPr lang="en-US" dirty="0" err="1" smtClean="0"/>
              <a:t>Ví</a:t>
            </a:r>
            <a:r>
              <a:rPr lang="en-US" dirty="0" smtClean="0"/>
              <a:t> </a:t>
            </a:r>
            <a:r>
              <a:rPr lang="en-US" dirty="0" err="1" smtClean="0"/>
              <a:t>dụ</a:t>
            </a:r>
            <a:endParaRPr lang="en-US" dirty="0" smtClean="0"/>
          </a:p>
          <a:p>
            <a:pPr lvl="1"/>
            <a:r>
              <a:rPr lang="en-US" dirty="0" smtClean="0"/>
              <a:t>TP=1</a:t>
            </a:r>
          </a:p>
          <a:p>
            <a:pPr lvl="1"/>
            <a:r>
              <a:rPr lang="en-US" dirty="0" smtClean="0"/>
              <a:t>TN=12</a:t>
            </a:r>
          </a:p>
          <a:p>
            <a:pPr lvl="1"/>
            <a:r>
              <a:rPr lang="en-US" dirty="0" smtClean="0"/>
              <a:t>FP=2</a:t>
            </a:r>
          </a:p>
          <a:p>
            <a:pPr lvl="1"/>
            <a:r>
              <a:rPr lang="en-US" dirty="0" smtClean="0"/>
              <a:t>FN=1</a:t>
            </a:r>
          </a:p>
          <a:p>
            <a:pPr marL="584200" lvl="1" indent="0">
              <a:buNone/>
            </a:pPr>
            <a:endParaRPr lang="en-US" dirty="0"/>
          </a:p>
          <a:p>
            <a:pPr lvl="1"/>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659" y="2458560"/>
            <a:ext cx="4635402" cy="1330303"/>
          </a:xfrm>
          <a:prstGeom prst="rect">
            <a:avLst/>
          </a:prstGeom>
        </p:spPr>
      </p:pic>
      <p:sp>
        <p:nvSpPr>
          <p:cNvPr id="10" name="TextBox 9"/>
          <p:cNvSpPr txBox="1"/>
          <p:nvPr/>
        </p:nvSpPr>
        <p:spPr>
          <a:xfrm>
            <a:off x="2598659" y="3788863"/>
            <a:ext cx="1438214" cy="307777"/>
          </a:xfrm>
          <a:prstGeom prst="rect">
            <a:avLst/>
          </a:prstGeom>
          <a:noFill/>
        </p:spPr>
        <p:txBody>
          <a:bodyPr wrap="none" rtlCol="0">
            <a:spAutoFit/>
          </a:bodyPr>
          <a:lstStyle/>
          <a:p>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a:p>
        </p:txBody>
      </p:sp>
      <p:sp>
        <p:nvSpPr>
          <p:cNvPr id="11" name="TextBox 10"/>
          <p:cNvSpPr txBox="1"/>
          <p:nvPr/>
        </p:nvSpPr>
        <p:spPr>
          <a:xfrm>
            <a:off x="4558843" y="3788863"/>
            <a:ext cx="612668" cy="307777"/>
          </a:xfrm>
          <a:prstGeom prst="rect">
            <a:avLst/>
          </a:prstGeom>
          <a:noFill/>
        </p:spPr>
        <p:txBody>
          <a:bodyPr wrap="none" rtlCol="0">
            <a:spAutoFit/>
          </a:bodyPr>
          <a:lstStyle/>
          <a:p>
            <a:r>
              <a:rPr lang="en-US" dirty="0" err="1" smtClean="0"/>
              <a:t>Nhãn</a:t>
            </a:r>
            <a:endParaRPr lang="en-US" dirty="0"/>
          </a:p>
        </p:txBody>
      </p:sp>
    </p:spTree>
    <p:extLst>
      <p:ext uri="{BB962C8B-B14F-4D97-AF65-F5344CB8AC3E}">
        <p14:creationId xmlns:p14="http://schemas.microsoft.com/office/powerpoint/2010/main" val="743538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err="1" smtClean="0"/>
              <a:t>Các</a:t>
            </a:r>
            <a:r>
              <a:rPr lang="en-US" sz="2400" dirty="0" smtClean="0"/>
              <a:t> </a:t>
            </a:r>
            <a:r>
              <a:rPr lang="en-US" sz="2400" dirty="0" err="1" smtClean="0"/>
              <a:t>đánh</a:t>
            </a:r>
            <a:r>
              <a:rPr lang="en-US" sz="2400" dirty="0" smtClean="0"/>
              <a:t> </a:t>
            </a:r>
            <a:r>
              <a:rPr lang="en-US" sz="2400" dirty="0" err="1" smtClean="0"/>
              <a:t>giá</a:t>
            </a:r>
            <a:r>
              <a:rPr lang="en-US" sz="2400" dirty="0" smtClean="0"/>
              <a:t> </a:t>
            </a:r>
            <a:r>
              <a:rPr lang="en-US" sz="2400" dirty="0" err="1" smtClean="0"/>
              <a:t>phổ</a:t>
            </a:r>
            <a:r>
              <a:rPr lang="en-US" sz="2400" dirty="0" smtClean="0"/>
              <a:t> </a:t>
            </a:r>
            <a:r>
              <a:rPr lang="en-US" sz="2400" dirty="0" err="1" smtClean="0"/>
              <a:t>biến</a:t>
            </a:r>
            <a:endParaRPr lang="en-US" sz="2400"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585246" y="804273"/>
                <a:ext cx="8161554" cy="3967800"/>
              </a:xfrm>
            </p:spPr>
            <p:txBody>
              <a:bodyPr/>
              <a:lstStyle/>
              <a:p>
                <a:pPr marL="114300" indent="0">
                  <a:buNone/>
                </a:pP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(accuracy):</a:t>
                </a:r>
                <a:endParaRPr lang="en-US" dirty="0"/>
              </a:p>
              <a:p>
                <a:pPr marL="114300" indent="0">
                  <a:buNone/>
                </a:pPr>
                <a:endParaRPr lang="en-US"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𝑎𝑐𝑐</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a:p>
                <a:pPr marL="114300" indent="0">
                  <a:buNone/>
                </a:pPr>
                <a:endParaRPr lang="en-US" dirty="0"/>
              </a:p>
              <a:p>
                <a:pPr marL="114300" indent="0">
                  <a:buNone/>
                </a:pPr>
                <a:endParaRPr lang="en-US" dirty="0" smtClean="0"/>
              </a:p>
              <a:p>
                <a:pPr marL="114300" indent="0">
                  <a:buNone/>
                </a:pPr>
                <a:r>
                  <a:rPr lang="en-US" dirty="0" err="1" smtClean="0"/>
                  <a:t>Độ</a:t>
                </a:r>
                <a:r>
                  <a:rPr lang="en-US" dirty="0" smtClean="0"/>
                  <a:t> </a:t>
                </a:r>
                <a:r>
                  <a:rPr lang="en-US" dirty="0" err="1"/>
                  <a:t>chính</a:t>
                </a:r>
                <a:r>
                  <a:rPr lang="en-US" dirty="0"/>
                  <a:t> </a:t>
                </a:r>
                <a:r>
                  <a:rPr lang="en-US" dirty="0" err="1"/>
                  <a:t>xác</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chỉ</a:t>
                </a:r>
                <a:r>
                  <a:rPr lang="en-US" dirty="0"/>
                  <a:t> </a:t>
                </a:r>
                <a:r>
                  <a:rPr lang="en-US" dirty="0" err="1"/>
                  <a:t>tiêu</a:t>
                </a:r>
                <a:r>
                  <a:rPr lang="en-US" dirty="0"/>
                  <a:t> </a:t>
                </a:r>
                <a:r>
                  <a:rPr lang="en-US" dirty="0" err="1"/>
                  <a:t>tốt</a:t>
                </a:r>
                <a:r>
                  <a:rPr lang="en-US" dirty="0"/>
                  <a:t> </a:t>
                </a:r>
                <a:r>
                  <a:rPr lang="en-US" dirty="0" err="1"/>
                  <a:t>để</a:t>
                </a:r>
                <a:r>
                  <a:rPr lang="en-US" dirty="0"/>
                  <a:t> </a:t>
                </a:r>
                <a:r>
                  <a:rPr lang="en-US" dirty="0" err="1"/>
                  <a:t>đánh</a:t>
                </a:r>
                <a:r>
                  <a:rPr lang="en-US" dirty="0"/>
                  <a:t> </a:t>
                </a:r>
                <a:r>
                  <a:rPr lang="en-US" dirty="0" err="1"/>
                  <a:t>giá</a:t>
                </a:r>
                <a:r>
                  <a:rPr lang="en-US" dirty="0"/>
                  <a:t> do </a:t>
                </a:r>
                <a:r>
                  <a:rPr lang="en-US" dirty="0" err="1"/>
                  <a:t>lượng</a:t>
                </a:r>
                <a:r>
                  <a:rPr lang="en-US" dirty="0"/>
                  <a:t> pixel </a:t>
                </a:r>
                <a:r>
                  <a:rPr lang="en-US" dirty="0" err="1"/>
                  <a:t>của</a:t>
                </a:r>
                <a:r>
                  <a:rPr lang="en-US" dirty="0"/>
                  <a:t> </a:t>
                </a:r>
                <a:r>
                  <a:rPr lang="en-US" dirty="0" err="1"/>
                  <a:t>lớp</a:t>
                </a:r>
                <a:r>
                  <a:rPr lang="en-US" dirty="0"/>
                  <a:t> </a:t>
                </a:r>
                <a:r>
                  <a:rPr lang="en-US" dirty="0" err="1"/>
                  <a:t>nền</a:t>
                </a:r>
                <a:r>
                  <a:rPr lang="en-US" dirty="0"/>
                  <a:t> </a:t>
                </a:r>
                <a:r>
                  <a:rPr lang="en-US" dirty="0" err="1"/>
                  <a:t>thường</a:t>
                </a:r>
                <a:r>
                  <a:rPr lang="en-US" dirty="0"/>
                  <a:t> </a:t>
                </a:r>
                <a:r>
                  <a:rPr lang="en-US" dirty="0" err="1">
                    <a:solidFill>
                      <a:srgbClr val="FF0000"/>
                    </a:solidFill>
                  </a:rPr>
                  <a:t>rất</a:t>
                </a:r>
                <a:r>
                  <a:rPr lang="en-US" dirty="0">
                    <a:solidFill>
                      <a:srgbClr val="FF0000"/>
                    </a:solidFill>
                  </a:rPr>
                  <a:t> </a:t>
                </a:r>
                <a:r>
                  <a:rPr lang="en-US" dirty="0" err="1">
                    <a:solidFill>
                      <a:srgbClr val="FF0000"/>
                    </a:solidFill>
                  </a:rPr>
                  <a:t>lớn</a:t>
                </a:r>
                <a:r>
                  <a:rPr lang="en-US" dirty="0">
                    <a:solidFill>
                      <a:srgbClr val="FF0000"/>
                    </a:solidFill>
                  </a:rPr>
                  <a:t> </a:t>
                </a:r>
                <a:r>
                  <a:rPr lang="en-US" dirty="0"/>
                  <a:t>so </a:t>
                </a:r>
                <a:r>
                  <a:rPr lang="en-US" dirty="0" err="1"/>
                  <a:t>với</a:t>
                </a:r>
                <a:r>
                  <a:rPr lang="en-US" dirty="0"/>
                  <a:t> </a:t>
                </a:r>
                <a:r>
                  <a:rPr lang="en-US" dirty="0" err="1"/>
                  <a:t>lớp</a:t>
                </a:r>
                <a:r>
                  <a:rPr lang="en-US" dirty="0"/>
                  <a:t> </a:t>
                </a:r>
                <a:r>
                  <a:rPr lang="en-US" dirty="0" err="1"/>
                  <a:t>vật</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giá</a:t>
                </a:r>
                <a:r>
                  <a:rPr lang="en-US" dirty="0"/>
                  <a:t> </a:t>
                </a:r>
                <a:r>
                  <a:rPr lang="en-US" dirty="0" err="1"/>
                  <a:t>trị</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smtClean="0"/>
                  <a:t>.</a:t>
                </a:r>
              </a:p>
              <a:p>
                <a:pPr marL="114300" indent="0">
                  <a:buNone/>
                </a:pPr>
                <a:endParaRPr lang="en-US" dirty="0"/>
              </a:p>
              <a:p>
                <a:pPr marL="114300" indent="0">
                  <a:buNone/>
                </a:pPr>
                <a:endParaRPr lang="en-US" dirty="0"/>
              </a:p>
              <a:p>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585246" y="804273"/>
                <a:ext cx="816155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719520" y="1042920"/>
              <a:ext cx="4839120" cy="1376640"/>
            </p14:xfrm>
          </p:contentPart>
        </mc:Choice>
        <mc:Fallback xmlns="">
          <p:pic>
            <p:nvPicPr>
              <p:cNvPr id="5" name="Ink 4"/>
              <p:cNvPicPr/>
              <p:nvPr/>
            </p:nvPicPr>
            <p:blipFill>
              <a:blip r:embed="rId4"/>
              <a:stretch>
                <a:fillRect/>
              </a:stretch>
            </p:blipFill>
            <p:spPr>
              <a:xfrm>
                <a:off x="3710160" y="1033560"/>
                <a:ext cx="4857840" cy="1395360"/>
              </a:xfrm>
              <a:prstGeom prst="rect">
                <a:avLst/>
              </a:prstGeom>
            </p:spPr>
          </p:pic>
        </mc:Fallback>
      </mc:AlternateContent>
    </p:spTree>
    <p:extLst>
      <p:ext uri="{BB962C8B-B14F-4D97-AF65-F5344CB8AC3E}">
        <p14:creationId xmlns:p14="http://schemas.microsoft.com/office/powerpoint/2010/main" val="734033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Giao</a:t>
            </a:r>
            <a:r>
              <a:rPr lang="en-US" dirty="0" smtClean="0"/>
              <a:t> </a:t>
            </a:r>
            <a:r>
              <a:rPr lang="en-US" dirty="0" err="1" smtClean="0"/>
              <a:t>trên</a:t>
            </a:r>
            <a:r>
              <a:rPr lang="en-US" dirty="0" smtClean="0"/>
              <a:t> </a:t>
            </a:r>
            <a:r>
              <a:rPr lang="en-US" dirty="0" err="1" smtClean="0"/>
              <a:t>hợp</a:t>
            </a:r>
            <a:r>
              <a:rPr lang="en-US" dirty="0" smtClean="0"/>
              <a:t> (Intersection over Union)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5" y="676656"/>
                <a:ext cx="5574339" cy="3967800"/>
              </a:xfrm>
            </p:spPr>
            <p:txBody>
              <a:bodyPr/>
              <a:lstStyle/>
              <a:p>
                <a:r>
                  <a:rPr lang="en-US" dirty="0" smtClean="0"/>
                  <a:t>Cách </a:t>
                </a:r>
                <a:r>
                  <a:rPr lang="en-US" dirty="0" err="1" smtClean="0"/>
                  <a:t>tính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ợ</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ạ</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ừ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oMath>
                  </m:oMathPara>
                </a14:m>
                <a:endParaRPr lang="en-US" dirty="0"/>
              </a:p>
              <a:p>
                <a:endParaRPr lang="en-US" dirty="0" smtClean="0"/>
              </a:p>
              <a:p>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a:t>
                </a:r>
                <a:r>
                  <a:rPr lang="en-US" dirty="0" err="1" smtClean="0"/>
                  <a:t>Jaccard</a:t>
                </a:r>
                <a:endParaRPr lang="en-US" dirty="0" smtClean="0"/>
              </a:p>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IoU</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cho</a:t>
                </a:r>
                <a:r>
                  <a:rPr lang="en-US" dirty="0" smtClean="0"/>
                  <a:t> </a:t>
                </a:r>
                <a:r>
                  <a:rPr lang="en-US" dirty="0" err="1" smtClean="0"/>
                  <a:t>từng</a:t>
                </a:r>
                <a:r>
                  <a:rPr lang="en-US" dirty="0" smtClean="0"/>
                  <a:t> </a:t>
                </a:r>
                <a:r>
                  <a:rPr lang="en-US" dirty="0" err="1" smtClean="0"/>
                  <a:t>lớp</a:t>
                </a:r>
                <a:r>
                  <a:rPr lang="en-US" dirty="0" smtClean="0"/>
                  <a:t>, </a:t>
                </a:r>
                <a:r>
                  <a:rPr lang="en-US" dirty="0" err="1" smtClean="0"/>
                  <a:t>chỉ</a:t>
                </a:r>
                <a:r>
                  <a:rPr lang="en-US" dirty="0" smtClean="0"/>
                  <a:t> </a:t>
                </a:r>
                <a:r>
                  <a:rPr lang="en-US" dirty="0" err="1" smtClean="0"/>
                  <a:t>số</a:t>
                </a:r>
                <a:r>
                  <a:rPr lang="en-US" dirty="0" smtClean="0"/>
                  <a:t> </a:t>
                </a:r>
                <a:r>
                  <a:rPr lang="en-US" dirty="0" err="1" smtClean="0"/>
                  <a:t>IoU</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của</a:t>
                </a:r>
                <a:r>
                  <a:rPr lang="en-US" dirty="0" smtClean="0"/>
                  <a:t> </a:t>
                </a:r>
                <a:r>
                  <a:rPr lang="en-US" dirty="0" err="1" smtClean="0"/>
                  <a:t>những</a:t>
                </a:r>
                <a:r>
                  <a:rPr lang="en-US" dirty="0" smtClean="0"/>
                  <a:t> </a:t>
                </a:r>
                <a:r>
                  <a:rPr lang="en-US" dirty="0" err="1" smtClean="0"/>
                  <a:t>IoU</a:t>
                </a:r>
                <a:r>
                  <a:rPr lang="en-US" dirty="0" smtClean="0"/>
                  <a:t> </a:t>
                </a:r>
                <a:r>
                  <a:rPr lang="en-US" dirty="0" err="1" smtClean="0"/>
                  <a:t>của</a:t>
                </a:r>
                <a:r>
                  <a:rPr lang="en-US" dirty="0" smtClean="0"/>
                  <a:t> </a:t>
                </a:r>
                <a:r>
                  <a:rPr lang="en-US" dirty="0" err="1" smtClean="0"/>
                  <a:t>các</a:t>
                </a:r>
                <a:r>
                  <a:rPr lang="en-US" dirty="0" smtClean="0"/>
                  <a:t> </a:t>
                </a:r>
                <a:r>
                  <a:rPr lang="en-US" dirty="0" err="1" smtClean="0"/>
                  <a:t>lớp</a:t>
                </a:r>
                <a:r>
                  <a:rPr lang="en-US" dirty="0" smtClean="0"/>
                  <a:t> </a:t>
                </a:r>
                <a:r>
                  <a:rPr lang="en-US" dirty="0" err="1" smtClean="0"/>
                  <a:t>khác</a:t>
                </a:r>
                <a:r>
                  <a:rPr lang="en-US" dirty="0" smtClean="0"/>
                  <a:t> </a:t>
                </a:r>
                <a:r>
                  <a:rPr lang="en-US" dirty="0" err="1" smtClean="0"/>
                  <a:t>nhau</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5" y="676656"/>
                <a:ext cx="5574339"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026" name="Picture 2" descr="https://miro.medium.com/max/300/0*kraYHnYpoJOhaMz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45" y="1293212"/>
            <a:ext cx="28575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69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Chỉ</a:t>
            </a:r>
            <a:r>
              <a:rPr lang="en-US" dirty="0" smtClean="0"/>
              <a:t> </a:t>
            </a:r>
            <a:r>
              <a:rPr lang="en-US" dirty="0" err="1" smtClean="0"/>
              <a:t>số</a:t>
            </a:r>
            <a:r>
              <a:rPr lang="en-US" dirty="0" smtClean="0"/>
              <a:t> DICE</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5214415" cy="3967800"/>
              </a:xfrm>
            </p:spPr>
            <p:txBody>
              <a:bodyPr>
                <a:normAutofit fontScale="92500" lnSpcReduction="20000"/>
              </a:bodyPr>
              <a:lstStyle/>
              <a:p>
                <a:r>
                  <a:rPr lang="en-US" dirty="0" smtClean="0"/>
                  <a:t>Cách </a:t>
                </a:r>
                <a:r>
                  <a:rPr lang="en-US" dirty="0" err="1" smtClean="0"/>
                  <a:t>tính</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𝐷𝐼𝐶𝐸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𝑡</m:t>
                          </m:r>
                          <m:r>
                            <a:rPr lang="en-US" b="0" i="1" smtClean="0">
                              <a:latin typeface="Cambria Math" panose="02040503050406030204" pitchFamily="18" charset="0"/>
                            </a:rPr>
                            <m:t>ổ</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ủ</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smtClean="0"/>
              </a:p>
              <a:p>
                <a:endParaRPr lang="en-US" dirty="0" smtClean="0"/>
              </a:p>
              <a:p>
                <a:r>
                  <a:rPr lang="en-US" dirty="0" err="1" smtClean="0"/>
                  <a:t>Giải</a:t>
                </a:r>
                <a:r>
                  <a:rPr lang="en-US" dirty="0" smtClean="0"/>
                  <a:t> </a:t>
                </a:r>
                <a:r>
                  <a:rPr lang="en-US" dirty="0" err="1" smtClean="0"/>
                  <a:t>thích</a:t>
                </a:r>
                <a:r>
                  <a:rPr lang="en-US" dirty="0" smtClean="0"/>
                  <a:t>:</a:t>
                </a:r>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r>
                      <a:rPr lang="en-US" b="0" i="1" smtClean="0">
                        <a:latin typeface="Cambria Math" panose="02040503050406030204" pitchFamily="18" charset="0"/>
                      </a:rPr>
                      <m:t>=đầ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oMath>
                </a14:m>
                <a:endParaRPr lang="en-US" dirty="0" smtClean="0"/>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oMath>
                </a14:m>
                <a:endParaRPr lang="en-US" dirty="0"/>
              </a:p>
              <a:p>
                <a:endParaRPr lang="en-US" dirty="0" smtClean="0"/>
              </a:p>
              <a:p>
                <a:r>
                  <a:rPr lang="en-US" dirty="0" smtClean="0"/>
                  <a:t>DICE </a:t>
                </a:r>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F1, </a:t>
                </a:r>
                <a:r>
                  <a:rPr lang="en-US" dirty="0" err="1" smtClean="0"/>
                  <a:t>thường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do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lệch</a:t>
                </a:r>
                <a:r>
                  <a:rPr lang="en-US" dirty="0" smtClean="0"/>
                  <a:t> (skew) </a:t>
                </a:r>
                <a:r>
                  <a:rPr lang="en-US" dirty="0" err="1" smtClean="0"/>
                  <a:t>thường</a:t>
                </a:r>
                <a:r>
                  <a:rPr lang="en-US" dirty="0" smtClean="0"/>
                  <a:t> </a:t>
                </a:r>
                <a:r>
                  <a:rPr lang="en-US" dirty="0" err="1" smtClean="0"/>
                  <a:t>thấy</a:t>
                </a:r>
                <a:r>
                  <a:rPr lang="en-US" dirty="0" smtClean="0"/>
                  <a:t> </a:t>
                </a:r>
                <a:r>
                  <a:rPr lang="en-US" dirty="0" err="1" smtClean="0"/>
                  <a:t>trong</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5214415"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2050" name="Picture 2" descr="https://miro.medium.com/max/429/1*yUd5ckecHjWZf6hGrdlw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825" y="1526499"/>
            <a:ext cx="2587625" cy="229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1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4</a:t>
            </a:r>
            <a:r>
              <a:rPr lang="vi-VN"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917150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Binary Cross Entropy</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a:bodyPr>
              <a:lstStyle/>
              <a:p>
                <a:r>
                  <a:rPr lang="en-US" dirty="0" err="1" smtClean="0"/>
                  <a:t>Trường</a:t>
                </a:r>
                <a:r>
                  <a:rPr lang="en-US" dirty="0" smtClean="0"/>
                  <a:t> </a:t>
                </a:r>
                <a:r>
                  <a:rPr lang="en-US" dirty="0" err="1" smtClean="0"/>
                  <a:t>hợp</a:t>
                </a:r>
                <a:r>
                  <a:rPr lang="en-US" dirty="0" smtClean="0"/>
                  <a:t> </a:t>
                </a:r>
                <a:r>
                  <a:rPr lang="en-US" dirty="0" err="1" smtClean="0"/>
                  <a:t>có</a:t>
                </a:r>
                <a:r>
                  <a:rPr lang="en-US" dirty="0" smtClean="0"/>
                  <a:t> </a:t>
                </a:r>
                <a:r>
                  <a:rPr lang="en-US" dirty="0" err="1" smtClean="0"/>
                  <a:t>một</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với</a:t>
                </a:r>
                <a:r>
                  <a:rPr lang="en-US" dirty="0" smtClean="0"/>
                  <a:t> </a:t>
                </a:r>
                <a14:m>
                  <m:oMath xmlns:m="http://schemas.openxmlformats.org/officeDocument/2006/math">
                    <m:r>
                      <a:rPr lang="en-US" b="0" i="1" smtClean="0">
                        <a:latin typeface="Cambria Math" panose="02040503050406030204" pitchFamily="18" charset="0"/>
                      </a:rPr>
                      <m:t>𝑦</m:t>
                    </m:r>
                  </m:oMath>
                </a14:m>
                <a:r>
                  <a:rPr lang="en-US" dirty="0" smtClean="0"/>
                  <a:t> </a:t>
                </a:r>
                <a:r>
                  <a:rPr lang="en-US" dirty="0" err="1" smtClean="0"/>
                  <a:t>là</a:t>
                </a:r>
                <a:r>
                  <a:rPr lang="en-US" dirty="0" smtClean="0"/>
                  <a:t> </a:t>
                </a:r>
                <a:r>
                  <a:rPr lang="en-US" dirty="0" err="1" smtClean="0"/>
                  <a:t>nhãn</a:t>
                </a:r>
                <a:r>
                  <a:rPr lang="en-US" dirty="0" smtClean="0"/>
                  <a:t> </a:t>
                </a:r>
                <a:r>
                  <a:rPr lang="en-US" dirty="0" err="1" smtClean="0"/>
                  <a:t>gồm</a:t>
                </a:r>
                <a:r>
                  <a:rPr lang="en-US" dirty="0" smtClean="0"/>
                  <a:t> 2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 (positive) </a:t>
                </a:r>
                <a:r>
                  <a:rPr lang="en-US" dirty="0" err="1" smtClean="0"/>
                  <a:t>và</a:t>
                </a:r>
                <a:r>
                  <a:rPr lang="en-US" dirty="0" smtClean="0"/>
                  <a:t> </a:t>
                </a:r>
                <a:r>
                  <a:rPr lang="en-US" dirty="0" err="1" smtClean="0"/>
                  <a:t>nền</a:t>
                </a:r>
                <a:r>
                  <a:rPr lang="en-US" dirty="0" smtClean="0"/>
                  <a:t> (negative).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trì</a:t>
                </a:r>
                <a:r>
                  <a:rPr lang="en-US" dirty="0" smtClean="0"/>
                  <a:t> </a:t>
                </a:r>
                <a:r>
                  <a:rPr lang="en-US" dirty="0" err="1" smtClean="0"/>
                  <a:t>xác</a:t>
                </a:r>
                <a:r>
                  <a:rPr lang="en-US" dirty="0" smtClean="0"/>
                  <a:t> </a:t>
                </a:r>
                <a:r>
                  <a:rPr lang="en-US" dirty="0" err="1" smtClean="0"/>
                  <a:t>suất</a:t>
                </a:r>
                <a:r>
                  <a:rPr lang="en-US" dirty="0" smtClean="0"/>
                  <a:t>. </a:t>
                </a:r>
              </a:p>
              <a:p>
                <a:endParaRPr lang="en-US" dirty="0"/>
              </a:p>
              <a:p>
                <a:r>
                  <a:rPr lang="en-US" dirty="0" err="1" smtClean="0"/>
                  <a:t>Với</a:t>
                </a:r>
                <a:r>
                  <a:rPr lang="en-US" dirty="0" smtClean="0"/>
                  <a:t> </a:t>
                </a:r>
                <a:r>
                  <a:rPr lang="en-US" dirty="0" err="1" smtClean="0"/>
                  <a:t>ảnh</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3xWxH </a:t>
                </a:r>
                <a:r>
                  <a:rPr lang="en-US" dirty="0" err="1" smtClean="0"/>
                  <a:t>thì</a:t>
                </a:r>
                <a:r>
                  <a:rPr lang="en-US" dirty="0" smtClean="0"/>
                  <a:t> </a:t>
                </a:r>
                <a14:m>
                  <m:oMath xmlns:m="http://schemas.openxmlformats.org/officeDocument/2006/math">
                    <m:r>
                      <a:rPr lang="en-US" i="1">
                        <a:latin typeface="Cambria Math" panose="02040503050406030204" pitchFamily="18" charset="0"/>
                      </a:rPr>
                      <m:t>𝑦</m:t>
                    </m:r>
                  </m:oMath>
                </a14:m>
                <a:r>
                  <a:rPr lang="en-US" dirty="0" smtClean="0"/>
                  <a:t> </a:t>
                </a:r>
                <a:r>
                  <a:rPr lang="en-US" dirty="0" err="1" smtClean="0"/>
                  <a:t>và</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2xWxH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mã</a:t>
                </a:r>
                <a:r>
                  <a:rPr lang="en-US" dirty="0" smtClean="0"/>
                  <a:t> </a:t>
                </a:r>
                <a:r>
                  <a:rPr lang="en-US" dirty="0" err="1" smtClean="0"/>
                  <a:t>hoá</a:t>
                </a:r>
                <a:r>
                  <a:rPr lang="en-US" dirty="0" smtClean="0"/>
                  <a:t> one hot.</a:t>
                </a:r>
              </a:p>
              <a:p>
                <a:endParaRPr lang="en-US" dirty="0" smtClean="0"/>
              </a:p>
              <a:p>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r>
                  <a:rPr lang="en-US" dirty="0" err="1" smtClean="0"/>
                  <a:t>hàm</a:t>
                </a:r>
                <a:r>
                  <a:rPr lang="en-US" dirty="0" smtClean="0"/>
                  <a:t> BCE: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𝑦𝑙𝑜𝑔</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𝑦</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a:p>
              <a:p>
                <a:pPr marL="114300" indent="0">
                  <a:buNone/>
                </a:pPr>
                <a:r>
                  <a:rPr lang="en-US" dirty="0" err="1" smtClean="0"/>
                  <a:t>Hàm</a:t>
                </a:r>
                <a:r>
                  <a:rPr lang="en-US" dirty="0" smtClean="0"/>
                  <a:t> BCE </a:t>
                </a:r>
                <a:r>
                  <a:rPr lang="en-US" dirty="0" err="1" smtClean="0"/>
                  <a:t>hoạt</a:t>
                </a:r>
                <a:r>
                  <a:rPr lang="en-US" dirty="0" smtClean="0"/>
                  <a:t> </a:t>
                </a:r>
                <a:r>
                  <a:rPr lang="en-US" dirty="0" err="1" smtClean="0"/>
                  <a:t>động</a:t>
                </a:r>
                <a:r>
                  <a:rPr lang="en-US" dirty="0" smtClean="0"/>
                  <a:t> </a:t>
                </a:r>
                <a:r>
                  <a:rPr lang="en-US" dirty="0" err="1" smtClean="0"/>
                  <a:t>không</a:t>
                </a:r>
                <a:r>
                  <a:rPr lang="en-US" dirty="0" smtClean="0"/>
                  <a:t> </a:t>
                </a:r>
                <a:r>
                  <a:rPr lang="en-US" dirty="0" err="1" smtClean="0"/>
                  <a:t>tốt</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các</a:t>
                </a:r>
                <a:r>
                  <a:rPr lang="en-US" dirty="0" smtClean="0"/>
                  <a:t> </a:t>
                </a:r>
                <a:r>
                  <a:rPr lang="en-US" dirty="0" err="1" smtClean="0"/>
                  <a:t>lớp</a:t>
                </a:r>
                <a:r>
                  <a:rPr lang="en-US" dirty="0" smtClean="0"/>
                  <a:t> </a:t>
                </a:r>
                <a:r>
                  <a:rPr lang="en-US" dirty="0" err="1" smtClean="0"/>
                  <a:t>bị</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nghiêm</a:t>
                </a:r>
                <a:r>
                  <a:rPr lang="en-US" dirty="0" smtClean="0"/>
                  <a:t> </a:t>
                </a:r>
                <a:r>
                  <a:rPr lang="en-US" dirty="0" err="1" smtClean="0"/>
                  <a:t>trọng</a:t>
                </a:r>
                <a:r>
                  <a:rPr lang="en-US" dirty="0"/>
                  <a:t> </a:t>
                </a:r>
                <a:r>
                  <a:rPr lang="en-US" dirty="0" err="1" smtClean="0"/>
                  <a:t>vì</a:t>
                </a:r>
                <a:r>
                  <a:rPr lang="en-US" dirty="0" smtClean="0"/>
                  <a:t> </a:t>
                </a:r>
                <a:r>
                  <a:rPr lang="en-US" dirty="0" err="1" smtClean="0"/>
                  <a:t>hàm</a:t>
                </a:r>
                <a:r>
                  <a:rPr lang="en-US" dirty="0" smtClean="0"/>
                  <a:t> </a:t>
                </a:r>
                <a:r>
                  <a:rPr lang="en-US" dirty="0" err="1" smtClean="0"/>
                  <a:t>này</a:t>
                </a:r>
                <a:r>
                  <a:rPr lang="en-US" dirty="0" smtClean="0"/>
                  <a:t> </a:t>
                </a:r>
                <a:r>
                  <a:rPr lang="en-US" dirty="0" err="1" smtClean="0"/>
                  <a:t>tác</a:t>
                </a:r>
                <a:r>
                  <a:rPr lang="en-US" dirty="0" smtClean="0"/>
                  <a:t> </a:t>
                </a:r>
                <a:r>
                  <a:rPr lang="en-US" dirty="0" err="1" smtClean="0"/>
                  <a:t>động</a:t>
                </a:r>
                <a:r>
                  <a:rPr lang="en-US" dirty="0" smtClean="0"/>
                  <a:t> </a:t>
                </a:r>
                <a:r>
                  <a:rPr lang="en-US" dirty="0" err="1" smtClean="0"/>
                  <a:t>tới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như</a:t>
                </a:r>
                <a:r>
                  <a:rPr lang="en-US" dirty="0" smtClean="0"/>
                  <a:t> </a:t>
                </a:r>
                <a:r>
                  <a:rPr lang="en-US" dirty="0" err="1" smtClean="0"/>
                  <a:t>nhau</a:t>
                </a:r>
                <a:r>
                  <a:rPr lang="en-US" dirty="0" smtClean="0"/>
                  <a:t>.</a:t>
                </a:r>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r="-572"/>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3843391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Hàm</a:t>
            </a:r>
            <a:r>
              <a:rPr lang="en-US" dirty="0"/>
              <a:t> </a:t>
            </a:r>
            <a:r>
              <a:rPr lang="en-US" dirty="0" err="1"/>
              <a:t>trọng</a:t>
            </a:r>
            <a:r>
              <a:rPr lang="en-US" dirty="0"/>
              <a:t> </a:t>
            </a:r>
            <a:r>
              <a:rPr lang="en-US" dirty="0" err="1"/>
              <a:t>số</a:t>
            </a:r>
            <a:r>
              <a:rPr lang="en-US" dirty="0"/>
              <a:t> BCE </a:t>
            </a:r>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lstStyle/>
              <a:p>
                <a:r>
                  <a:rPr lang="en-US" dirty="0" smtClean="0"/>
                  <a:t>Để </a:t>
                </a:r>
                <a:r>
                  <a:rPr lang="en-US" dirty="0" err="1" smtClean="0"/>
                  <a:t>khắc</a:t>
                </a:r>
                <a:r>
                  <a:rPr lang="en-US" dirty="0" smtClean="0"/>
                  <a:t> </a:t>
                </a:r>
                <a:r>
                  <a:rPr lang="en-US" dirty="0" err="1" smtClean="0"/>
                  <a:t>phụ</a:t>
                </a:r>
                <a:r>
                  <a:rPr lang="en-US" dirty="0" smtClean="0"/>
                  <a:t> </a:t>
                </a:r>
                <a:r>
                  <a:rPr lang="en-US" dirty="0" err="1" smtClean="0"/>
                  <a:t>nhược</a:t>
                </a:r>
                <a:r>
                  <a:rPr lang="en-US" dirty="0" smtClean="0"/>
                  <a:t> </a:t>
                </a:r>
                <a:r>
                  <a:rPr lang="en-US" dirty="0" err="1" smtClean="0"/>
                  <a:t>điểm</a:t>
                </a:r>
                <a:r>
                  <a:rPr lang="en-US" dirty="0" smtClean="0"/>
                  <a:t> </a:t>
                </a:r>
                <a:r>
                  <a:rPr lang="en-US" dirty="0" err="1" smtClean="0"/>
                  <a:t>của</a:t>
                </a:r>
                <a:r>
                  <a:rPr lang="en-US" dirty="0" smtClean="0"/>
                  <a:t> BCE, </a:t>
                </a:r>
                <a:r>
                  <a:rPr lang="en-US" dirty="0" err="1" smtClean="0"/>
                  <a:t>trọng</a:t>
                </a:r>
                <a:r>
                  <a:rPr lang="en-US" dirty="0" smtClean="0"/>
                  <a:t> </a:t>
                </a:r>
                <a:r>
                  <a:rPr lang="en-US" dirty="0" err="1" smtClean="0"/>
                  <a:t>số</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smtClean="0"/>
                  <a:t> </a:t>
                </a:r>
                <a:r>
                  <a:rPr lang="en-US" dirty="0" err="1" smtClean="0"/>
                  <a:t>được</a:t>
                </a:r>
                <a:r>
                  <a:rPr lang="en-US" dirty="0" smtClean="0"/>
                  <a:t> </a:t>
                </a:r>
                <a:r>
                  <a:rPr lang="en-US" dirty="0" err="1" smtClean="0"/>
                  <a:t>đưa</a:t>
                </a:r>
                <a:r>
                  <a:rPr lang="en-US" dirty="0" smtClean="0"/>
                  <a:t> </a:t>
                </a:r>
                <a:r>
                  <a:rPr lang="en-US" dirty="0" err="1" smtClean="0"/>
                  <a:t>vào</a:t>
                </a:r>
                <a:r>
                  <a:rPr lang="en-US" dirty="0" smtClean="0"/>
                  <a:t> </a:t>
                </a:r>
                <a:r>
                  <a:rPr lang="en-US" dirty="0" err="1" smtClean="0"/>
                  <a:t>phương</a:t>
                </a:r>
                <a:r>
                  <a:rPr lang="en-US" dirty="0" smtClean="0"/>
                  <a:t> </a:t>
                </a:r>
                <a:r>
                  <a:rPr lang="en-US" dirty="0" err="1" smtClean="0"/>
                  <a:t>trình</a:t>
                </a:r>
                <a:r>
                  <a:rPr lang="en-US" dirty="0" smtClean="0"/>
                  <a:t>:</a:t>
                </a:r>
              </a:p>
              <a:p>
                <a:pPr marL="114300" indent="0">
                  <a:buNone/>
                </a:pPr>
                <a:endParaRPr lang="en-US"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𝑦𝑙𝑜𝑔</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𝑦</m:t>
                          </m:r>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r>
                        <a:rPr lang="en-US" i="1">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a:p>
              <a:p>
                <a:pPr marL="11430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smtClean="0"/>
                  <a:t> </a:t>
                </a:r>
                <a:r>
                  <a:rPr lang="en-US" dirty="0" err="1" smtClean="0"/>
                  <a:t>được</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để</a:t>
                </a:r>
                <a:r>
                  <a:rPr lang="en-US" dirty="0" smtClean="0"/>
                  <a:t> </a:t>
                </a:r>
                <a:r>
                  <a:rPr lang="en-US" dirty="0" err="1" smtClean="0"/>
                  <a:t>giảm</a:t>
                </a:r>
                <a:r>
                  <a:rPr lang="en-US" dirty="0" smtClean="0"/>
                  <a:t> </a:t>
                </a:r>
                <a:r>
                  <a:rPr lang="en-US" dirty="0" err="1" smtClean="0"/>
                  <a:t>sai</a:t>
                </a:r>
                <a:r>
                  <a:rPr lang="en-US" dirty="0" smtClean="0"/>
                  <a:t> </a:t>
                </a:r>
                <a:r>
                  <a:rPr lang="en-US" dirty="0" err="1" smtClean="0"/>
                  <a:t>số</a:t>
                </a:r>
                <a:r>
                  <a:rPr lang="en-US" dirty="0" smtClean="0"/>
                  <a:t>. </a:t>
                </a:r>
                <a:r>
                  <a:rPr lang="en-US" dirty="0" err="1" smtClean="0"/>
                  <a:t>Ví</a:t>
                </a:r>
                <a:r>
                  <a:rPr lang="en-US" dirty="0" smtClean="0"/>
                  <a:t> </a:t>
                </a:r>
                <a:r>
                  <a:rPr lang="en-US" dirty="0" err="1" smtClean="0"/>
                  <a:t>dụ</a:t>
                </a:r>
                <a:r>
                  <a:rPr lang="en-US" dirty="0" smtClean="0"/>
                  <a:t>:</a:t>
                </a:r>
              </a:p>
              <a:p>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&gt;1</m:t>
                    </m:r>
                  </m:oMath>
                </a14:m>
                <a:r>
                  <a:rPr lang="en-US" dirty="0" smtClean="0"/>
                  <a:t>: </a:t>
                </a:r>
                <a:r>
                  <a:rPr lang="en-US" dirty="0" err="1" smtClean="0"/>
                  <a:t>giảm</a:t>
                </a:r>
                <a:r>
                  <a:rPr lang="en-US" dirty="0" smtClean="0"/>
                  <a:t> </a:t>
                </a:r>
                <a:r>
                  <a:rPr lang="en-US" dirty="0" err="1" smtClean="0"/>
                  <a:t>sai</a:t>
                </a:r>
                <a:r>
                  <a:rPr lang="en-US" dirty="0" smtClean="0"/>
                  <a:t> </a:t>
                </a:r>
                <a:r>
                  <a:rPr lang="en-US" dirty="0" err="1" smtClean="0"/>
                  <a:t>số</a:t>
                </a:r>
                <a:r>
                  <a:rPr lang="en-US" dirty="0" smtClean="0"/>
                  <a:t> </a:t>
                </a:r>
                <a:r>
                  <a:rPr lang="en-US" dirty="0" err="1" smtClean="0"/>
                  <a:t>âm</a:t>
                </a:r>
                <a:r>
                  <a:rPr lang="en-US" dirty="0" smtClean="0"/>
                  <a:t> (false negative)</a:t>
                </a:r>
              </a:p>
              <a:p>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1</m:t>
                    </m:r>
                  </m:oMath>
                </a14:m>
                <a:r>
                  <a:rPr lang="en-US" dirty="0"/>
                  <a:t>: </a:t>
                </a:r>
                <a:r>
                  <a:rPr lang="en-US" dirty="0" err="1"/>
                  <a:t>giảm</a:t>
                </a:r>
                <a:r>
                  <a:rPr lang="en-US" dirty="0"/>
                  <a:t> </a:t>
                </a:r>
                <a:r>
                  <a:rPr lang="en-US" dirty="0" err="1"/>
                  <a:t>sai</a:t>
                </a:r>
                <a:r>
                  <a:rPr lang="en-US" dirty="0"/>
                  <a:t> </a:t>
                </a:r>
                <a:r>
                  <a:rPr lang="en-US" dirty="0" err="1"/>
                  <a:t>số</a:t>
                </a:r>
                <a:r>
                  <a:rPr lang="en-US" dirty="0"/>
                  <a:t> </a:t>
                </a:r>
                <a:r>
                  <a:rPr lang="en-US" dirty="0" err="1" smtClean="0"/>
                  <a:t>dương</a:t>
                </a:r>
                <a:r>
                  <a:rPr lang="en-US" dirty="0" smtClean="0"/>
                  <a:t> </a:t>
                </a:r>
                <a:r>
                  <a:rPr lang="en-US" dirty="0"/>
                  <a:t>(false </a:t>
                </a:r>
                <a:r>
                  <a:rPr lang="en-US" dirty="0" smtClean="0"/>
                  <a:t>positive)</a:t>
                </a:r>
                <a:endParaRPr lang="en-US" dirty="0"/>
              </a:p>
              <a:p>
                <a:endParaRPr lang="en-US" dirty="0"/>
              </a:p>
              <a:p>
                <a:pPr marL="114300" indent="0">
                  <a:buNone/>
                </a:pPr>
                <a:endParaRPr lang="en-US" dirty="0" smtClean="0"/>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96386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Hàm</a:t>
            </a:r>
            <a:r>
              <a:rPr lang="en-US" dirty="0"/>
              <a:t> </a:t>
            </a:r>
            <a:r>
              <a:rPr lang="en-US" dirty="0" smtClean="0"/>
              <a:t>DICE</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lstStyle/>
              <a:p>
                <a:r>
                  <a:rPr lang="en-US" dirty="0" smtClean="0"/>
                  <a:t>Hàm DICE </a:t>
                </a:r>
                <a:r>
                  <a:rPr lang="en-US" dirty="0" err="1" smtClean="0"/>
                  <a:t>được</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chỉ</a:t>
                </a:r>
                <a:r>
                  <a:rPr lang="en-US" dirty="0" smtClean="0"/>
                  <a:t> </a:t>
                </a:r>
                <a:r>
                  <a:rPr lang="en-US" dirty="0" err="1" smtClean="0"/>
                  <a:t>số</a:t>
                </a:r>
                <a:r>
                  <a:rPr lang="en-US" dirty="0" smtClean="0"/>
                  <a:t> DICE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𝐷𝑖𝑐𝑒</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2</m:t>
                          </m:r>
                          <m:r>
                            <a:rPr lang="en-US" b="0" i="1" smtClean="0">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+1</m:t>
                          </m:r>
                        </m:num>
                        <m:den>
                          <m:r>
                            <a:rPr lang="en-US" b="0" i="1" smtClean="0">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1</m:t>
                          </m:r>
                        </m:den>
                      </m:f>
                    </m:oMath>
                  </m:oMathPara>
                </a14:m>
                <a:endParaRPr lang="en-US" dirty="0"/>
              </a:p>
              <a:p>
                <a:pPr marL="114300" indent="0">
                  <a:buNone/>
                </a:pPr>
                <a:endParaRPr lang="en-US" dirty="0" smtClean="0"/>
              </a:p>
              <a:p>
                <a:pPr marL="114300" indent="0">
                  <a:buNone/>
                </a:pPr>
                <a:r>
                  <a:rPr lang="vi-VN" dirty="0" smtClean="0"/>
                  <a:t>Ư</a:t>
                </a:r>
                <a:r>
                  <a:rPr lang="en-US" dirty="0" smtClean="0"/>
                  <a:t>u </a:t>
                </a:r>
                <a:r>
                  <a:rPr lang="en-US" dirty="0" err="1" smtClean="0"/>
                  <a:t>điểm</a:t>
                </a:r>
                <a:r>
                  <a:rPr lang="en-US" dirty="0" smtClean="0"/>
                  <a:t>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tối</a:t>
                </a:r>
                <a:r>
                  <a:rPr lang="en-US" dirty="0" smtClean="0"/>
                  <a:t> </a:t>
                </a:r>
                <a:r>
                  <a:rPr lang="en-US" dirty="0" err="1" smtClean="0"/>
                  <a:t>ưu</a:t>
                </a:r>
                <a:r>
                  <a:rPr lang="en-US" dirty="0" smtClean="0"/>
                  <a:t> </a:t>
                </a:r>
                <a:r>
                  <a:rPr lang="en-US" dirty="0" err="1" smtClean="0"/>
                  <a:t>theo</a:t>
                </a:r>
                <a:r>
                  <a:rPr lang="en-US" dirty="0" smtClean="0"/>
                  <a:t> </a:t>
                </a:r>
                <a:r>
                  <a:rPr lang="en-US" dirty="0" err="1" smtClean="0"/>
                  <a:t>chỉ</a:t>
                </a:r>
                <a:r>
                  <a:rPr lang="en-US" dirty="0" smtClean="0"/>
                  <a:t> </a:t>
                </a:r>
                <a:r>
                  <a:rPr lang="en-US" dirty="0" err="1" smtClean="0"/>
                  <a:t>số</a:t>
                </a:r>
                <a:r>
                  <a:rPr lang="en-US" dirty="0" smtClean="0"/>
                  <a:t> DICE </a:t>
                </a:r>
                <a:r>
                  <a:rPr lang="en-US" dirty="0" err="1" smtClean="0"/>
                  <a:t>và</a:t>
                </a:r>
                <a:r>
                  <a:rPr lang="en-US" dirty="0" smtClean="0"/>
                  <a:t> </a:t>
                </a:r>
                <a:r>
                  <a:rPr lang="en-US" dirty="0" err="1" smtClean="0"/>
                  <a:t>cũng</a:t>
                </a:r>
                <a:r>
                  <a:rPr lang="en-US" dirty="0" smtClean="0"/>
                  <a:t> </a:t>
                </a:r>
                <a:r>
                  <a:rPr lang="en-US" dirty="0" err="1" smtClean="0"/>
                  <a:t>được</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theo</a:t>
                </a:r>
                <a:r>
                  <a:rPr lang="en-US" dirty="0" smtClean="0"/>
                  <a:t> </a:t>
                </a:r>
                <a:r>
                  <a:rPr lang="en-US" dirty="0" err="1" smtClean="0"/>
                  <a:t>chỉ</a:t>
                </a:r>
                <a:r>
                  <a:rPr lang="en-US" dirty="0" smtClean="0"/>
                  <a:t> </a:t>
                </a:r>
                <a:r>
                  <a:rPr lang="en-US" dirty="0" err="1" smtClean="0"/>
                  <a:t>số</a:t>
                </a:r>
                <a:r>
                  <a:rPr lang="en-US" dirty="0" smtClean="0"/>
                  <a:t> DICE.</a:t>
                </a:r>
              </a:p>
              <a:p>
                <a:pPr marL="114300" indent="0">
                  <a:buNone/>
                </a:pPr>
                <a:r>
                  <a:rPr lang="en-US" dirty="0" err="1" smtClean="0"/>
                  <a:t>Nhược</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hơn</a:t>
                </a:r>
                <a:r>
                  <a:rPr lang="en-US" dirty="0" smtClean="0"/>
                  <a:t>, </a:t>
                </a:r>
                <a:r>
                  <a:rPr lang="en-US" dirty="0" err="1" smtClean="0"/>
                  <a:t>dẫn</a:t>
                </a:r>
                <a:r>
                  <a:rPr lang="en-US" dirty="0" smtClean="0"/>
                  <a:t> </a:t>
                </a:r>
                <a:r>
                  <a:rPr lang="en-US" dirty="0" err="1" smtClean="0"/>
                  <a:t>đến</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a:t> </a:t>
                </a:r>
                <a:r>
                  <a:rPr lang="en-US" dirty="0" err="1" smtClean="0"/>
                  <a:t>không</a:t>
                </a:r>
                <a:r>
                  <a:rPr lang="en-US" dirty="0" smtClean="0"/>
                  <a:t> </a:t>
                </a:r>
                <a:r>
                  <a:rPr lang="en-US" dirty="0" err="1" smtClean="0"/>
                  <a:t>ổn</a:t>
                </a:r>
                <a:r>
                  <a:rPr lang="en-US" dirty="0" smtClean="0"/>
                  <a:t> </a:t>
                </a:r>
                <a:r>
                  <a:rPr lang="en-US" dirty="0" err="1" smtClean="0"/>
                  <a:t>định</a:t>
                </a:r>
                <a:endParaRPr lang="en-US" dirty="0" smtClean="0"/>
              </a:p>
              <a:p>
                <a:pPr marL="114300" indent="0">
                  <a:buNone/>
                </a:pPr>
                <a:endParaRPr lang="en-US" dirty="0"/>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6287162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khác</a:t>
            </a:r>
            <a:endParaRPr lang="en-US" dirty="0"/>
          </a:p>
        </p:txBody>
      </p:sp>
      <p:sp>
        <p:nvSpPr>
          <p:cNvPr id="3" name="Text Placeholder 2"/>
          <p:cNvSpPr>
            <a:spLocks noGrp="1"/>
          </p:cNvSpPr>
          <p:nvPr>
            <p:ph type="body" idx="1"/>
          </p:nvPr>
        </p:nvSpPr>
        <p:spPr/>
        <p:txBody>
          <a:bodyPr/>
          <a:lstStyle/>
          <a:p>
            <a:r>
              <a:rPr lang="en-US" dirty="0" smtClean="0"/>
              <a:t>Focal loss: </a:t>
            </a:r>
            <a:r>
              <a:rPr lang="en-US" dirty="0" err="1" smtClean="0"/>
              <a:t>biến</a:t>
            </a:r>
            <a:r>
              <a:rPr lang="en-US" dirty="0" smtClean="0"/>
              <a:t> </a:t>
            </a:r>
            <a:r>
              <a:rPr lang="en-US" dirty="0" err="1" smtClean="0"/>
              <a:t>thể</a:t>
            </a:r>
            <a:r>
              <a:rPr lang="en-US" dirty="0" smtClean="0"/>
              <a:t> </a:t>
            </a:r>
            <a:r>
              <a:rPr lang="en-US" dirty="0" err="1" smtClean="0"/>
              <a:t>của</a:t>
            </a:r>
            <a:r>
              <a:rPr lang="en-US" dirty="0" smtClean="0"/>
              <a:t> BCE, </a:t>
            </a:r>
            <a:r>
              <a:rPr lang="en-US" dirty="0" err="1" smtClean="0"/>
              <a:t>để</a:t>
            </a:r>
            <a:r>
              <a:rPr lang="en-US" dirty="0" smtClean="0"/>
              <a:t> </a:t>
            </a:r>
            <a:r>
              <a:rPr lang="en-US" dirty="0" err="1" smtClean="0"/>
              <a:t>tối</a:t>
            </a:r>
            <a:r>
              <a:rPr lang="en-US" dirty="0" smtClean="0"/>
              <a:t> </a:t>
            </a:r>
            <a:r>
              <a:rPr lang="en-US" dirty="0" err="1" smtClean="0"/>
              <a:t>ưu</a:t>
            </a:r>
            <a:r>
              <a:rPr lang="en-US" dirty="0" smtClean="0"/>
              <a:t> </a:t>
            </a:r>
            <a:r>
              <a:rPr lang="en-US" dirty="0" err="1" smtClean="0"/>
              <a:t>việc</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các</a:t>
            </a:r>
            <a:r>
              <a:rPr lang="en-US" dirty="0" smtClean="0"/>
              <a:t> </a:t>
            </a:r>
            <a:r>
              <a:rPr lang="en-US" dirty="0" err="1" smtClean="0"/>
              <a:t>lớp</a:t>
            </a:r>
            <a:endParaRPr lang="en-US" dirty="0" smtClean="0"/>
          </a:p>
          <a:p>
            <a:endParaRPr lang="en-US" dirty="0" smtClean="0"/>
          </a:p>
          <a:p>
            <a:r>
              <a:rPr lang="en-US" dirty="0" err="1" smtClean="0"/>
              <a:t>Tversky</a:t>
            </a:r>
            <a:r>
              <a:rPr lang="en-US" dirty="0" smtClean="0"/>
              <a:t> loss: </a:t>
            </a:r>
            <a:r>
              <a:rPr lang="en-US" dirty="0" err="1" smtClean="0"/>
              <a:t>hàm</a:t>
            </a:r>
            <a:r>
              <a:rPr lang="en-US" dirty="0" smtClean="0"/>
              <a:t> </a:t>
            </a:r>
            <a:r>
              <a:rPr lang="en-US" dirty="0" err="1" smtClean="0"/>
              <a:t>tổng</a:t>
            </a:r>
            <a:r>
              <a:rPr lang="en-US" dirty="0" smtClean="0"/>
              <a:t> </a:t>
            </a:r>
            <a:r>
              <a:rPr lang="en-US" dirty="0" err="1" smtClean="0"/>
              <a:t>quát</a:t>
            </a:r>
            <a:r>
              <a:rPr lang="en-US" dirty="0" smtClean="0"/>
              <a:t> </a:t>
            </a:r>
            <a:r>
              <a:rPr lang="en-US" dirty="0" err="1" smtClean="0"/>
              <a:t>của</a:t>
            </a:r>
            <a:r>
              <a:rPr lang="en-US" dirty="0" smtClean="0"/>
              <a:t> DICE</a:t>
            </a:r>
          </a:p>
          <a:p>
            <a:endParaRPr lang="en-US" dirty="0" smtClean="0"/>
          </a:p>
          <a:p>
            <a:r>
              <a:rPr lang="en-US" dirty="0" smtClean="0"/>
              <a:t>Combo loss: </a:t>
            </a:r>
            <a:r>
              <a:rPr lang="en-US" dirty="0" err="1" smtClean="0"/>
              <a:t>kết</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thường</a:t>
            </a:r>
            <a:r>
              <a:rPr lang="en-US" dirty="0" smtClean="0"/>
              <a:t> </a:t>
            </a:r>
            <a:r>
              <a:rPr lang="en-US" dirty="0" err="1" smtClean="0"/>
              <a:t>là</a:t>
            </a:r>
            <a:r>
              <a:rPr lang="en-US" dirty="0" smtClean="0"/>
              <a:t> DICE </a:t>
            </a:r>
            <a:r>
              <a:rPr lang="en-US" dirty="0" err="1" smtClean="0"/>
              <a:t>và</a:t>
            </a:r>
            <a:r>
              <a:rPr lang="en-US" dirty="0" smtClean="0"/>
              <a:t> BCE</a:t>
            </a:r>
          </a:p>
          <a:p>
            <a:endParaRPr lang="en-US" dirty="0" smtClean="0"/>
          </a:p>
          <a:p>
            <a:r>
              <a:rPr lang="en-US" dirty="0" err="1" smtClean="0"/>
              <a:t>Và</a:t>
            </a:r>
            <a:r>
              <a:rPr lang="en-US" dirty="0" smtClean="0"/>
              <a:t> </a:t>
            </a:r>
            <a:r>
              <a:rPr lang="en-US" dirty="0" err="1" smtClean="0"/>
              <a:t>còn</a:t>
            </a:r>
            <a:r>
              <a:rPr lang="en-US" dirty="0" smtClean="0"/>
              <a:t> </a:t>
            </a:r>
            <a:r>
              <a:rPr lang="en-US" dirty="0" err="1" smtClean="0"/>
              <a:t>nhiều</a:t>
            </a:r>
            <a:r>
              <a:rPr lang="en-US" dirty="0" smtClean="0"/>
              <a:t> </a:t>
            </a:r>
            <a:r>
              <a:rPr lang="en-US" dirty="0" err="1" smtClean="0"/>
              <a:t>hàm</a:t>
            </a:r>
            <a:r>
              <a:rPr lang="en-US" dirty="0" smtClean="0"/>
              <a:t> </a:t>
            </a:r>
            <a:r>
              <a:rPr lang="en-US" dirty="0" err="1" smtClean="0"/>
              <a:t>khác</a:t>
            </a:r>
            <a:r>
              <a:rPr lang="en-US" dirty="0" smtClean="0"/>
              <a:t> </a:t>
            </a:r>
            <a:r>
              <a:rPr lang="en-US" dirty="0" err="1" smtClean="0"/>
              <a:t>nữa</a:t>
            </a:r>
            <a:r>
              <a:rPr lang="en-US" dirty="0" smtClean="0"/>
              <a:t>:</a:t>
            </a:r>
            <a:endParaRPr lang="en-US" dirty="0"/>
          </a:p>
          <a:p>
            <a:pPr marL="114300" indent="0">
              <a:buNone/>
            </a:pPr>
            <a:r>
              <a:rPr lang="en-US" dirty="0"/>
              <a:t>https://arxiv.org/pdf/2006.14822.pdf</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807566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5</a:t>
            </a:r>
            <a:r>
              <a:rPr lang="vi-VN" dirty="0" smtClean="0"/>
              <a:t>: </a:t>
            </a:r>
            <a:r>
              <a:rPr lang="en-US" dirty="0" err="1" smtClean="0"/>
              <a:t>Dữ</a:t>
            </a:r>
            <a:r>
              <a:rPr lang="en-US" dirty="0" smtClean="0"/>
              <a:t> </a:t>
            </a:r>
            <a:r>
              <a:rPr lang="en-US" dirty="0" err="1" smtClean="0"/>
              <a:t>liệu</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308198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COCO</a:t>
            </a:r>
            <a:endParaRPr lang="en-US" dirty="0"/>
          </a:p>
        </p:txBody>
      </p:sp>
      <p:sp>
        <p:nvSpPr>
          <p:cNvPr id="7" name="Text Placeholder 6"/>
          <p:cNvSpPr>
            <a:spLocks noGrp="1"/>
          </p:cNvSpPr>
          <p:nvPr>
            <p:ph type="body" idx="1"/>
          </p:nvPr>
        </p:nvSpPr>
        <p:spPr>
          <a:xfrm>
            <a:off x="310896" y="676656"/>
            <a:ext cx="8520600" cy="2202731"/>
          </a:xfrm>
        </p:spPr>
        <p:txBody>
          <a:bodyPr>
            <a:normAutofit fontScale="92500" lnSpcReduction="20000"/>
          </a:bodyPr>
          <a:lstStyle/>
          <a:p>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xử</a:t>
            </a:r>
            <a:r>
              <a:rPr lang="en-US" dirty="0" smtClean="0"/>
              <a:t> </a:t>
            </a:r>
            <a:r>
              <a:rPr lang="en-US" dirty="0" err="1" smtClean="0"/>
              <a:t>lý</a:t>
            </a:r>
            <a:r>
              <a:rPr lang="en-US" dirty="0" smtClean="0"/>
              <a:t> </a:t>
            </a:r>
            <a:r>
              <a:rPr lang="en-US" dirty="0" err="1" smtClean="0"/>
              <a:t>hình</a:t>
            </a:r>
            <a:r>
              <a:rPr lang="en-US" dirty="0" smtClean="0"/>
              <a:t> </a:t>
            </a:r>
            <a:r>
              <a:rPr lang="en-US" dirty="0" err="1" smtClean="0"/>
              <a:t>ảnh</a:t>
            </a:r>
            <a:endParaRPr lang="en-US" dirty="0"/>
          </a:p>
          <a:p>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và</a:t>
            </a:r>
            <a:r>
              <a:rPr lang="en-US" dirty="0" smtClean="0"/>
              <a:t> </a:t>
            </a:r>
            <a:r>
              <a:rPr lang="en-US" dirty="0" err="1" smtClean="0"/>
              <a:t>duy</a:t>
            </a:r>
            <a:r>
              <a:rPr lang="en-US" dirty="0" smtClean="0"/>
              <a:t> </a:t>
            </a:r>
            <a:r>
              <a:rPr lang="en-US" dirty="0" err="1" smtClean="0"/>
              <a:t>trì</a:t>
            </a:r>
            <a:r>
              <a:rPr lang="en-US" dirty="0" smtClean="0"/>
              <a:t> </a:t>
            </a:r>
            <a:r>
              <a:rPr lang="en-US" dirty="0" err="1" smtClean="0"/>
              <a:t>bởi</a:t>
            </a:r>
            <a:r>
              <a:rPr lang="en-US" dirty="0" smtClean="0"/>
              <a:t> </a:t>
            </a:r>
            <a:r>
              <a:rPr lang="en-US" dirty="0" err="1" smtClean="0"/>
              <a:t>hội</a:t>
            </a:r>
            <a:r>
              <a:rPr lang="en-US" dirty="0" smtClean="0"/>
              <a:t> </a:t>
            </a:r>
            <a:r>
              <a:rPr lang="en-US" dirty="0" err="1" smtClean="0"/>
              <a:t>đồng</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đại</a:t>
            </a:r>
            <a:r>
              <a:rPr lang="en-US" dirty="0" smtClean="0"/>
              <a:t> </a:t>
            </a:r>
            <a:r>
              <a:rPr lang="en-US" dirty="0" err="1" smtClean="0"/>
              <a:t>học</a:t>
            </a:r>
            <a:r>
              <a:rPr lang="en-US" dirty="0" smtClean="0"/>
              <a:t> </a:t>
            </a:r>
            <a:r>
              <a:rPr lang="en-US" dirty="0" err="1" smtClean="0"/>
              <a:t>và</a:t>
            </a:r>
            <a:r>
              <a:rPr lang="en-US" dirty="0" smtClean="0"/>
              <a:t> </a:t>
            </a:r>
            <a:r>
              <a:rPr lang="en-US" dirty="0" err="1" smtClean="0"/>
              <a:t>công</a:t>
            </a:r>
            <a:r>
              <a:rPr lang="en-US" dirty="0" smtClean="0"/>
              <a:t> ty ở </a:t>
            </a:r>
            <a:r>
              <a:rPr lang="en-US" dirty="0" err="1" smtClean="0"/>
              <a:t>Mỹ</a:t>
            </a:r>
            <a:r>
              <a:rPr lang="en-US" dirty="0" smtClean="0"/>
              <a:t> (google brain, Facebook AI, Caltech, Cornell, …)</a:t>
            </a:r>
          </a:p>
          <a:p>
            <a:r>
              <a:rPr lang="en-US" dirty="0" err="1" smtClean="0"/>
              <a:t>Chứa</a:t>
            </a:r>
            <a:r>
              <a:rPr lang="en-US" dirty="0" smtClean="0"/>
              <a:t> 330K </a:t>
            </a:r>
            <a:r>
              <a:rPr lang="en-US" dirty="0" err="1" smtClean="0"/>
              <a:t>ảnh</a:t>
            </a:r>
            <a:r>
              <a:rPr lang="en-US" dirty="0" smtClean="0"/>
              <a:t> RGB</a:t>
            </a:r>
          </a:p>
          <a:p>
            <a:r>
              <a:rPr lang="en-US" dirty="0" err="1" smtClean="0"/>
              <a:t>Có</a:t>
            </a:r>
            <a:r>
              <a:rPr lang="en-US" dirty="0" smtClean="0"/>
              <a:t> </a:t>
            </a:r>
            <a:r>
              <a:rPr lang="en-US" dirty="0" err="1" smtClean="0"/>
              <a:t>hơn</a:t>
            </a:r>
            <a:r>
              <a:rPr lang="en-US" dirty="0" smtClean="0"/>
              <a:t> 200K </a:t>
            </a:r>
            <a:r>
              <a:rPr lang="en-US" dirty="0" err="1" smtClean="0"/>
              <a:t>nhãn</a:t>
            </a:r>
            <a:r>
              <a:rPr lang="en-US" dirty="0" smtClean="0"/>
              <a:t> </a:t>
            </a:r>
            <a:r>
              <a:rPr lang="en-US" dirty="0" err="1" smtClean="0"/>
              <a:t>cho</a:t>
            </a:r>
            <a:r>
              <a:rPr lang="en-US" dirty="0" smtClean="0"/>
              <a:t> </a:t>
            </a:r>
            <a:r>
              <a:rPr lang="en-US" dirty="0" err="1" smtClean="0"/>
              <a:t>nhiều</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p>
          <a:p>
            <a:r>
              <a:rPr lang="en-US" dirty="0" smtClean="0"/>
              <a:t>80 </a:t>
            </a:r>
            <a:r>
              <a:rPr lang="en-US" dirty="0" err="1" smtClean="0"/>
              <a:t>lớp</a:t>
            </a:r>
            <a:r>
              <a:rPr lang="en-US" dirty="0" smtClean="0"/>
              <a:t> con </a:t>
            </a:r>
            <a:r>
              <a:rPr lang="en-US" dirty="0" err="1" smtClean="0"/>
              <a:t>vật</a:t>
            </a:r>
            <a:r>
              <a:rPr lang="en-US" dirty="0" smtClean="0"/>
              <a:t>, 91 </a:t>
            </a:r>
            <a:r>
              <a:rPr lang="en-US" dirty="0" err="1" smtClean="0"/>
              <a:t>lớp</a:t>
            </a:r>
            <a:r>
              <a:rPr lang="en-US" dirty="0" smtClean="0"/>
              <a:t> </a:t>
            </a:r>
            <a:r>
              <a:rPr lang="en-US" dirty="0" err="1" smtClean="0"/>
              <a:t>đồ</a:t>
            </a:r>
            <a:r>
              <a:rPr lang="en-US" dirty="0" smtClean="0"/>
              <a:t> </a:t>
            </a:r>
            <a:r>
              <a:rPr lang="en-US" dirty="0" err="1" smtClean="0"/>
              <a:t>vật</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bài</a:t>
            </a:r>
            <a:r>
              <a:rPr lang="en-US" dirty="0" smtClean="0"/>
              <a:t> </a:t>
            </a:r>
            <a:r>
              <a:rPr lang="en-US" dirty="0" err="1" smtClean="0"/>
              <a:t>báo</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so </a:t>
            </a:r>
            <a:r>
              <a:rPr lang="en-US" dirty="0" err="1" smtClean="0"/>
              <a:t>sánh</a:t>
            </a:r>
            <a:r>
              <a:rPr lang="en-US" dirty="0" smtClean="0"/>
              <a:t> (benchmark)</a:t>
            </a:r>
            <a:endParaRPr lang="en-US" dirty="0"/>
          </a:p>
          <a:p>
            <a:r>
              <a:rPr lang="en-US" dirty="0" smtClean="0">
                <a:hlinkClick r:id="rId2"/>
              </a:rPr>
              <a:t>Link</a:t>
            </a:r>
            <a:r>
              <a:rPr lang="en-US" dirty="0" smtClean="0"/>
              <a:t> </a:t>
            </a:r>
            <a:r>
              <a:rPr lang="en-US" dirty="0" err="1" smtClean="0"/>
              <a:t>đến</a:t>
            </a:r>
            <a:r>
              <a:rPr lang="en-US" dirty="0" smtClean="0"/>
              <a:t> </a:t>
            </a:r>
            <a:r>
              <a:rPr lang="en-US" dirty="0" err="1"/>
              <a:t>dữ</a:t>
            </a:r>
            <a:r>
              <a:rPr lang="en-US" dirty="0"/>
              <a:t> </a:t>
            </a:r>
            <a:r>
              <a:rPr lang="en-US" dirty="0" err="1" smtClean="0"/>
              <a:t>liệu</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074" name="Picture 2" descr="https://cocodataset.org/images/coco-examp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559" y="2978074"/>
            <a:ext cx="5581273" cy="169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1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Pascal VOC</a:t>
            </a:r>
            <a:endParaRPr lang="en-US" dirty="0"/>
          </a:p>
        </p:txBody>
      </p:sp>
      <p:sp>
        <p:nvSpPr>
          <p:cNvPr id="7" name="Text Placeholder 6"/>
          <p:cNvSpPr>
            <a:spLocks noGrp="1"/>
          </p:cNvSpPr>
          <p:nvPr>
            <p:ph type="body" idx="1"/>
          </p:nvPr>
        </p:nvSpPr>
        <p:spPr>
          <a:xfrm>
            <a:off x="310896" y="676656"/>
            <a:ext cx="8520600" cy="2047089"/>
          </a:xfrm>
        </p:spPr>
        <p:txBody>
          <a:bodyPr/>
          <a:lstStyle/>
          <a:p>
            <a:r>
              <a:rPr lang="en-US" dirty="0" err="1" smtClean="0"/>
              <a:t>Cuộc</a:t>
            </a:r>
            <a:r>
              <a:rPr lang="en-US" dirty="0" smtClean="0"/>
              <a:t> </a:t>
            </a:r>
            <a:r>
              <a:rPr lang="en-US" dirty="0" err="1" smtClean="0"/>
              <a:t>thi</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ảnh</a:t>
            </a:r>
            <a:r>
              <a:rPr lang="en-US" dirty="0" smtClean="0"/>
              <a:t> VOC 2005-2012</a:t>
            </a:r>
          </a:p>
          <a:p>
            <a:r>
              <a:rPr lang="en-US" dirty="0" smtClean="0"/>
              <a:t>20 </a:t>
            </a:r>
            <a:r>
              <a:rPr lang="en-US" dirty="0" err="1" smtClean="0"/>
              <a:t>lớp</a:t>
            </a:r>
            <a:r>
              <a:rPr lang="en-US" dirty="0"/>
              <a:t> </a:t>
            </a:r>
            <a:r>
              <a:rPr lang="en-US" dirty="0" err="1" smtClean="0"/>
              <a:t>đồ</a:t>
            </a:r>
            <a:r>
              <a:rPr lang="en-US" dirty="0" smtClean="0"/>
              <a:t> </a:t>
            </a:r>
            <a:r>
              <a:rPr lang="en-US" dirty="0" err="1" smtClean="0"/>
              <a:t>vật</a:t>
            </a:r>
            <a:r>
              <a:rPr lang="en-US" dirty="0" smtClean="0"/>
              <a:t>, con </a:t>
            </a:r>
            <a:r>
              <a:rPr lang="en-US" dirty="0" err="1" smtClean="0"/>
              <a:t>vật</a:t>
            </a:r>
            <a:r>
              <a:rPr lang="en-US" dirty="0" smtClean="0"/>
              <a:t>, </a:t>
            </a:r>
            <a:r>
              <a:rPr lang="en-US" dirty="0" err="1" smtClean="0"/>
              <a:t>người</a:t>
            </a:r>
            <a:endParaRPr lang="en-US" dirty="0" smtClean="0"/>
          </a:p>
          <a:p>
            <a:r>
              <a:rPr lang="en-US" dirty="0" err="1" smtClean="0"/>
              <a:t>Gồm</a:t>
            </a:r>
            <a:r>
              <a:rPr lang="en-US" dirty="0" smtClean="0"/>
              <a:t> 11530 </a:t>
            </a:r>
            <a:r>
              <a:rPr lang="en-US" dirty="0" err="1" smtClean="0"/>
              <a:t>ảnh</a:t>
            </a:r>
            <a:r>
              <a:rPr lang="en-US" dirty="0" smtClean="0"/>
              <a:t> </a:t>
            </a:r>
            <a:r>
              <a:rPr lang="en-US" dirty="0" err="1" smtClean="0"/>
              <a:t>và</a:t>
            </a:r>
            <a:r>
              <a:rPr lang="en-US" dirty="0" smtClean="0"/>
              <a:t> 6929 </a:t>
            </a:r>
            <a:r>
              <a:rPr lang="en-US" dirty="0" err="1" smtClean="0"/>
              <a:t>nhãn</a:t>
            </a:r>
            <a:r>
              <a:rPr lang="en-US" dirty="0" smtClean="0"/>
              <a:t> </a:t>
            </a:r>
            <a:r>
              <a:rPr lang="en-US" dirty="0" err="1" smtClean="0"/>
              <a:t>cho</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và</a:t>
            </a:r>
            <a:r>
              <a:rPr lang="en-US" dirty="0" smtClean="0"/>
              <a:t> 27450 </a:t>
            </a:r>
            <a:r>
              <a:rPr lang="en-US" dirty="0" err="1" smtClean="0"/>
              <a:t>cho</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đồ</a:t>
            </a:r>
            <a:r>
              <a:rPr lang="en-US" dirty="0" smtClean="0"/>
              <a:t> </a:t>
            </a:r>
            <a:r>
              <a:rPr lang="en-US" dirty="0" err="1" smtClean="0"/>
              <a:t>vật</a:t>
            </a:r>
            <a:r>
              <a:rPr lang="en-US" dirty="0" smtClean="0"/>
              <a:t>.</a:t>
            </a:r>
          </a:p>
          <a:p>
            <a:r>
              <a:rPr lang="en-US" dirty="0" smtClean="0">
                <a:hlinkClick r:id="rId2"/>
              </a:rPr>
              <a:t>Link</a:t>
            </a:r>
            <a:r>
              <a:rPr lang="en-US" dirty="0" smtClean="0"/>
              <a:t> </a:t>
            </a:r>
            <a:r>
              <a:rPr lang="en-US" dirty="0" err="1"/>
              <a:t>đến</a:t>
            </a:r>
            <a:r>
              <a:rPr lang="en-US" dirty="0"/>
              <a:t> </a:t>
            </a:r>
            <a:r>
              <a:rPr lang="en-US" dirty="0" err="1"/>
              <a:t>dữ</a:t>
            </a:r>
            <a:r>
              <a:rPr lang="en-US" dirty="0"/>
              <a:t> </a:t>
            </a:r>
            <a:r>
              <a:rPr lang="en-US" dirty="0" err="1"/>
              <a:t>liệu</a:t>
            </a:r>
            <a:r>
              <a:rPr lang="en-US"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098" name="Picture 2" descr="Figure 4: Image Segmentation example from the PASCAL VOC dataset (white areas mark undefined pixels like object contours and unclassifi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730" y="2451370"/>
            <a:ext cx="5212931" cy="19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64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Cityscapes</a:t>
            </a:r>
            <a:endParaRPr lang="en-US" dirty="0"/>
          </a:p>
        </p:txBody>
      </p:sp>
      <p:sp>
        <p:nvSpPr>
          <p:cNvPr id="7" name="Text Placeholder 6"/>
          <p:cNvSpPr>
            <a:spLocks noGrp="1"/>
          </p:cNvSpPr>
          <p:nvPr>
            <p:ph type="body" idx="1"/>
          </p:nvPr>
        </p:nvSpPr>
        <p:spPr>
          <a:xfrm>
            <a:off x="310896" y="676656"/>
            <a:ext cx="8520600" cy="2319463"/>
          </a:xfrm>
        </p:spPr>
        <p:txBody>
          <a:bodyPr>
            <a:normAutofit fontScale="92500" lnSpcReduction="20000"/>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này</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ảnh</a:t>
            </a:r>
            <a:r>
              <a:rPr lang="en-US" dirty="0" smtClean="0"/>
              <a:t> </a:t>
            </a:r>
            <a:r>
              <a:rPr lang="en-US" dirty="0" err="1" smtClean="0"/>
              <a:t>trên</a:t>
            </a:r>
            <a:r>
              <a:rPr lang="en-US" dirty="0" smtClean="0"/>
              <a:t> </a:t>
            </a:r>
            <a:r>
              <a:rPr lang="en-US" dirty="0" err="1" smtClean="0"/>
              <a:t>đường</a:t>
            </a:r>
            <a:r>
              <a:rPr lang="en-US" dirty="0" smtClean="0"/>
              <a:t> </a:t>
            </a:r>
            <a:r>
              <a:rPr lang="en-US" dirty="0" err="1" smtClean="0"/>
              <a:t>phố</a:t>
            </a:r>
            <a:endParaRPr lang="en-US" dirty="0" smtClean="0"/>
          </a:p>
          <a:p>
            <a:r>
              <a:rPr lang="en-US" dirty="0" err="1" smtClean="0"/>
              <a:t>Nhãn</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semantic </a:t>
            </a:r>
            <a:r>
              <a:rPr lang="en-US" dirty="0" err="1" smtClean="0"/>
              <a:t>và</a:t>
            </a:r>
            <a:r>
              <a:rPr lang="en-US" dirty="0" smtClean="0"/>
              <a:t> instance</a:t>
            </a:r>
          </a:p>
          <a:p>
            <a:r>
              <a:rPr lang="en-US" dirty="0" smtClean="0"/>
              <a:t>30 </a:t>
            </a:r>
            <a:r>
              <a:rPr lang="en-US" dirty="0" err="1" smtClean="0"/>
              <a:t>lớp</a:t>
            </a:r>
            <a:r>
              <a:rPr lang="en-US" dirty="0" smtClean="0"/>
              <a:t> </a:t>
            </a:r>
            <a:r>
              <a:rPr lang="en-US" dirty="0" err="1" smtClean="0"/>
              <a:t>vật</a:t>
            </a:r>
            <a:r>
              <a:rPr lang="en-US" dirty="0" smtClean="0"/>
              <a:t> </a:t>
            </a:r>
            <a:r>
              <a:rPr lang="en-US" dirty="0" err="1" smtClean="0"/>
              <a:t>thể</a:t>
            </a:r>
            <a:endParaRPr lang="en-US" dirty="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từ</a:t>
            </a:r>
            <a:r>
              <a:rPr lang="en-US" dirty="0" smtClean="0"/>
              <a:t> 50 </a:t>
            </a:r>
            <a:r>
              <a:rPr lang="en-US" dirty="0" err="1" smtClean="0"/>
              <a:t>thành</a:t>
            </a:r>
            <a:r>
              <a:rPr lang="en-US" dirty="0" smtClean="0"/>
              <a:t> </a:t>
            </a:r>
            <a:r>
              <a:rPr lang="en-US" dirty="0" err="1" smtClean="0"/>
              <a:t>phố</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mùa</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và</a:t>
            </a:r>
            <a:r>
              <a:rPr lang="en-US" dirty="0" smtClean="0"/>
              <a:t> </a:t>
            </a:r>
            <a:r>
              <a:rPr lang="en-US" dirty="0" err="1" smtClean="0"/>
              <a:t>vào</a:t>
            </a:r>
            <a:r>
              <a:rPr lang="en-US" dirty="0" smtClean="0"/>
              <a:t> ban </a:t>
            </a:r>
            <a:r>
              <a:rPr lang="en-US" dirty="0" err="1" smtClean="0"/>
              <a:t>ngày</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tiết</a:t>
            </a:r>
            <a:r>
              <a:rPr lang="en-US" dirty="0" smtClean="0"/>
              <a:t> </a:t>
            </a:r>
            <a:r>
              <a:rPr lang="en-US" dirty="0" err="1" smtClean="0"/>
              <a:t>tốt</a:t>
            </a:r>
            <a:endParaRPr lang="en-US" dirty="0" smtClean="0"/>
          </a:p>
          <a:p>
            <a:r>
              <a:rPr lang="en-US" dirty="0" smtClean="0"/>
              <a:t>5000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chi </a:t>
            </a:r>
            <a:r>
              <a:rPr lang="en-US" dirty="0" err="1" smtClean="0"/>
              <a:t>tiết</a:t>
            </a:r>
            <a:r>
              <a:rPr lang="en-US" dirty="0" smtClean="0"/>
              <a:t> </a:t>
            </a:r>
            <a:r>
              <a:rPr lang="en-US" dirty="0" err="1" smtClean="0"/>
              <a:t>từng</a:t>
            </a:r>
            <a:r>
              <a:rPr lang="en-US" dirty="0" smtClean="0"/>
              <a:t> </a:t>
            </a:r>
            <a:r>
              <a:rPr lang="en-US" dirty="0" err="1" smtClean="0"/>
              <a:t>vật</a:t>
            </a:r>
            <a:r>
              <a:rPr lang="en-US" dirty="0" smtClean="0"/>
              <a:t> </a:t>
            </a:r>
            <a:r>
              <a:rPr lang="en-US" dirty="0" err="1" smtClean="0"/>
              <a:t>thể</a:t>
            </a:r>
            <a:r>
              <a:rPr lang="en-US" dirty="0" smtClean="0"/>
              <a:t> (fine annotation)</a:t>
            </a:r>
          </a:p>
          <a:p>
            <a:r>
              <a:rPr lang="en-US" dirty="0" smtClean="0"/>
              <a:t>20000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a:t>
            </a:r>
            <a:r>
              <a:rPr lang="en-US" dirty="0" err="1" smtClean="0"/>
              <a:t>chung</a:t>
            </a:r>
            <a:r>
              <a:rPr lang="en-US" dirty="0" smtClean="0"/>
              <a:t> </a:t>
            </a:r>
            <a:r>
              <a:rPr lang="en-US" dirty="0" err="1" smtClean="0"/>
              <a:t>cho</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cùng</a:t>
            </a:r>
            <a:r>
              <a:rPr lang="en-US" dirty="0" smtClean="0"/>
              <a:t> </a:t>
            </a:r>
            <a:r>
              <a:rPr lang="en-US" dirty="0" err="1" smtClean="0"/>
              <a:t>lớp</a:t>
            </a:r>
            <a:r>
              <a:rPr lang="en-US" dirty="0" smtClean="0"/>
              <a:t> (coarse annotation)</a:t>
            </a:r>
          </a:p>
          <a:p>
            <a:r>
              <a:rPr lang="en-US" dirty="0" smtClean="0">
                <a:hlinkClick r:id="rId2"/>
              </a:rPr>
              <a:t>Link</a:t>
            </a:r>
            <a:r>
              <a:rPr lang="en-US" dirty="0" smtClean="0"/>
              <a:t> </a:t>
            </a:r>
            <a:r>
              <a:rPr lang="en-US" dirty="0" err="1" smtClean="0"/>
              <a:t>đến</a:t>
            </a:r>
            <a:r>
              <a:rPr lang="en-US" dirty="0" smtClean="0"/>
              <a:t> </a:t>
            </a:r>
            <a:r>
              <a:rPr lang="en-US" dirty="0" err="1" smtClean="0"/>
              <a:t>dữ</a:t>
            </a:r>
            <a:r>
              <a:rPr lang="en-US" dirty="0" smtClean="0"/>
              <a:t> </a:t>
            </a:r>
            <a:r>
              <a:rPr lang="en-US" dirty="0" err="1" smtClean="0"/>
              <a:t>liệu</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122" name="Picture 2" descr="Cityscapes Dataset: Example Zuri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050" y="2996119"/>
            <a:ext cx="3401619" cy="1694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ityscapes Dataset: Example Saarbrücken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382" y="2996119"/>
            <a:ext cx="3388280" cy="169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65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6</a:t>
            </a:r>
            <a:r>
              <a:rPr lang="vi-VN" dirty="0" smtClean="0"/>
              <a:t>: </a:t>
            </a:r>
            <a:r>
              <a:rPr lang="en-US" dirty="0" err="1"/>
              <a:t>G</a:t>
            </a:r>
            <a:r>
              <a:rPr lang="en-US" dirty="0" err="1" smtClean="0"/>
              <a:t>iới</a:t>
            </a:r>
            <a:r>
              <a:rPr lang="en-US" dirty="0" smtClean="0"/>
              <a:t> </a:t>
            </a:r>
            <a:r>
              <a:rPr lang="en-US" dirty="0" err="1" smtClean="0"/>
              <a:t>thiệu</a:t>
            </a:r>
            <a:r>
              <a:rPr lang="en-US" dirty="0" smtClean="0"/>
              <a:t> </a:t>
            </a:r>
            <a:r>
              <a:rPr lang="en-US" dirty="0" err="1" smtClean="0"/>
              <a:t>pytorch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734636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Pytorch</a:t>
            </a:r>
            <a:endParaRPr lang="en-US" dirty="0"/>
          </a:p>
        </p:txBody>
      </p:sp>
      <p:sp>
        <p:nvSpPr>
          <p:cNvPr id="3" name="Text Placeholder 2"/>
          <p:cNvSpPr>
            <a:spLocks noGrp="1"/>
          </p:cNvSpPr>
          <p:nvPr>
            <p:ph type="body" idx="1"/>
          </p:nvPr>
        </p:nvSpPr>
        <p:spPr>
          <a:xfrm>
            <a:off x="310896" y="676656"/>
            <a:ext cx="4828004" cy="3841189"/>
          </a:xfrm>
        </p:spPr>
        <p:txBody>
          <a:bodyPr>
            <a:normAutofit/>
          </a:bodyPr>
          <a:lstStyle/>
          <a:p>
            <a:r>
              <a:rPr lang="en-US" sz="1400" dirty="0" smtClean="0"/>
              <a:t>Framework </a:t>
            </a:r>
            <a:r>
              <a:rPr lang="en-US" sz="1400" dirty="0" err="1" smtClean="0"/>
              <a:t>về</a:t>
            </a:r>
            <a:r>
              <a:rPr lang="en-US" sz="1400" dirty="0" smtClean="0"/>
              <a:t> deep learning </a:t>
            </a:r>
            <a:r>
              <a:rPr lang="en-US" sz="1400" dirty="0" err="1" smtClean="0"/>
              <a:t>được</a:t>
            </a:r>
            <a:r>
              <a:rPr lang="en-US" sz="1400" dirty="0" smtClean="0"/>
              <a:t> </a:t>
            </a:r>
            <a:r>
              <a:rPr lang="en-US" sz="1400" dirty="0" err="1" smtClean="0"/>
              <a:t>ưa</a:t>
            </a:r>
            <a:r>
              <a:rPr lang="en-US" sz="1400" dirty="0" smtClean="0"/>
              <a:t> </a:t>
            </a:r>
            <a:r>
              <a:rPr lang="en-US" sz="1400" dirty="0" err="1" smtClean="0"/>
              <a:t>chuộng</a:t>
            </a:r>
            <a:r>
              <a:rPr lang="en-US" sz="1400" dirty="0" smtClean="0"/>
              <a:t> </a:t>
            </a:r>
            <a:r>
              <a:rPr lang="en-US" sz="1400" dirty="0" err="1" smtClean="0"/>
              <a:t>nhất</a:t>
            </a:r>
            <a:endParaRPr lang="en-US" sz="1400" dirty="0" smtClean="0"/>
          </a:p>
          <a:p>
            <a:r>
              <a:rPr lang="en-US" sz="1400" dirty="0" err="1" smtClean="0"/>
              <a:t>Được</a:t>
            </a:r>
            <a:r>
              <a:rPr lang="en-US" sz="1400" dirty="0" smtClean="0"/>
              <a:t> </a:t>
            </a:r>
            <a:r>
              <a:rPr lang="en-US" sz="1400" dirty="0" err="1" smtClean="0"/>
              <a:t>phát</a:t>
            </a:r>
            <a:r>
              <a:rPr lang="en-US" sz="1400" dirty="0" smtClean="0"/>
              <a:t> </a:t>
            </a:r>
            <a:r>
              <a:rPr lang="en-US" sz="1400" dirty="0" err="1" smtClean="0"/>
              <a:t>triển</a:t>
            </a:r>
            <a:r>
              <a:rPr lang="en-US" sz="1400" dirty="0" smtClean="0"/>
              <a:t> </a:t>
            </a:r>
            <a:r>
              <a:rPr lang="en-US" sz="1400" dirty="0" err="1" smtClean="0"/>
              <a:t>bới</a:t>
            </a:r>
            <a:r>
              <a:rPr lang="en-US" sz="1400" dirty="0" smtClean="0"/>
              <a:t> Meta AI</a:t>
            </a:r>
          </a:p>
          <a:p>
            <a:r>
              <a:rPr lang="en-US" sz="1400" dirty="0" err="1" smtClean="0"/>
              <a:t>Miễn</a:t>
            </a:r>
            <a:r>
              <a:rPr lang="en-US" sz="1400" dirty="0" smtClean="0"/>
              <a:t> </a:t>
            </a:r>
            <a:r>
              <a:rPr lang="en-US" sz="1400" dirty="0" err="1" smtClean="0"/>
              <a:t>phí</a:t>
            </a:r>
            <a:r>
              <a:rPr lang="en-US" sz="1400" dirty="0" smtClean="0"/>
              <a:t> </a:t>
            </a:r>
            <a:r>
              <a:rPr lang="en-US" sz="1400" dirty="0" err="1" smtClean="0"/>
              <a:t>và</a:t>
            </a:r>
            <a:r>
              <a:rPr lang="en-US" sz="1400" dirty="0" smtClean="0"/>
              <a:t> </a:t>
            </a:r>
            <a:r>
              <a:rPr lang="en-US" sz="1400" dirty="0" err="1" smtClean="0"/>
              <a:t>mã</a:t>
            </a:r>
            <a:r>
              <a:rPr lang="en-US" sz="1400" dirty="0" smtClean="0"/>
              <a:t> </a:t>
            </a:r>
            <a:r>
              <a:rPr lang="en-US" sz="1400" dirty="0" err="1" smtClean="0"/>
              <a:t>nguồn</a:t>
            </a:r>
            <a:r>
              <a:rPr lang="en-US" sz="1400" dirty="0" smtClean="0"/>
              <a:t> </a:t>
            </a:r>
            <a:r>
              <a:rPr lang="en-US" sz="1400" dirty="0" err="1" smtClean="0"/>
              <a:t>mở</a:t>
            </a:r>
            <a:endParaRPr lang="en-US" sz="1400" dirty="0" smtClean="0"/>
          </a:p>
          <a:p>
            <a:r>
              <a:rPr lang="en-US" sz="1400" dirty="0" err="1" smtClean="0"/>
              <a:t>Thư</a:t>
            </a:r>
            <a:r>
              <a:rPr lang="en-US" sz="1400" dirty="0" smtClean="0"/>
              <a:t> </a:t>
            </a:r>
            <a:r>
              <a:rPr lang="en-US" sz="1400" dirty="0" err="1" smtClean="0"/>
              <a:t>viện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ngôn</a:t>
            </a:r>
            <a:r>
              <a:rPr lang="en-US" sz="1400" dirty="0" smtClean="0"/>
              <a:t> </a:t>
            </a:r>
            <a:r>
              <a:rPr lang="en-US" sz="1400" dirty="0" err="1" smtClean="0"/>
              <a:t>ngữ</a:t>
            </a:r>
            <a:r>
              <a:rPr lang="en-US" sz="1400" dirty="0" smtClean="0"/>
              <a:t> python</a:t>
            </a:r>
          </a:p>
          <a:p>
            <a:r>
              <a:rPr lang="en-US" sz="1400" dirty="0" err="1" smtClean="0"/>
              <a:t>Hệ</a:t>
            </a:r>
            <a:r>
              <a:rPr lang="en-US" sz="1400" dirty="0" smtClean="0"/>
              <a:t> </a:t>
            </a:r>
            <a:r>
              <a:rPr lang="en-US" sz="1400" dirty="0" err="1" smtClean="0"/>
              <a:t>sinh</a:t>
            </a:r>
            <a:r>
              <a:rPr lang="en-US" sz="1400" dirty="0" smtClean="0"/>
              <a:t> </a:t>
            </a:r>
            <a:r>
              <a:rPr lang="en-US" sz="1400" dirty="0" err="1" smtClean="0"/>
              <a:t>thái</a:t>
            </a:r>
            <a:r>
              <a:rPr lang="en-US" sz="1400" dirty="0" smtClean="0"/>
              <a:t> </a:t>
            </a:r>
            <a:r>
              <a:rPr lang="en-US" sz="1400" dirty="0" err="1" smtClean="0"/>
              <a:t>đa</a:t>
            </a:r>
            <a:r>
              <a:rPr lang="en-US" sz="1400" dirty="0" smtClean="0"/>
              <a:t> </a:t>
            </a:r>
            <a:r>
              <a:rPr lang="en-US" sz="1400" dirty="0" err="1" smtClean="0"/>
              <a:t>dạng</a:t>
            </a:r>
            <a:endParaRPr lang="en-US" sz="1400" dirty="0" smtClean="0"/>
          </a:p>
          <a:p>
            <a:r>
              <a:rPr lang="en-US" sz="1400" dirty="0" err="1" smtClean="0"/>
              <a:t>Rất</a:t>
            </a:r>
            <a:r>
              <a:rPr lang="en-US" sz="1400" dirty="0" smtClean="0"/>
              <a:t> </a:t>
            </a:r>
            <a:r>
              <a:rPr lang="en-US" sz="1400" dirty="0" err="1" smtClean="0"/>
              <a:t>nhiều</a:t>
            </a:r>
            <a:r>
              <a:rPr lang="en-US" sz="1400" dirty="0" smtClean="0"/>
              <a:t> </a:t>
            </a:r>
            <a:r>
              <a:rPr lang="en-US" sz="1400" dirty="0" err="1" smtClean="0"/>
              <a:t>sản</a:t>
            </a:r>
            <a:r>
              <a:rPr lang="en-US" sz="1400" dirty="0" smtClean="0"/>
              <a:t> </a:t>
            </a:r>
            <a:r>
              <a:rPr lang="en-US" sz="1400" dirty="0" err="1" smtClean="0"/>
              <a:t>phẩm</a:t>
            </a:r>
            <a:r>
              <a:rPr lang="en-US" sz="1400" dirty="0" smtClean="0"/>
              <a:t> </a:t>
            </a:r>
            <a:r>
              <a:rPr lang="en-US" sz="1400" dirty="0" err="1" smtClean="0"/>
              <a:t>của</a:t>
            </a:r>
            <a:r>
              <a:rPr lang="en-US" sz="1400" dirty="0" smtClean="0"/>
              <a:t> </a:t>
            </a:r>
            <a:r>
              <a:rPr lang="en-US" sz="1400" dirty="0" err="1" smtClean="0"/>
              <a:t>các</a:t>
            </a:r>
            <a:r>
              <a:rPr lang="en-US" sz="1400" dirty="0" smtClean="0"/>
              <a:t> </a:t>
            </a:r>
            <a:r>
              <a:rPr lang="en-US" sz="1400" dirty="0" err="1" smtClean="0"/>
              <a:t>công</a:t>
            </a:r>
            <a:r>
              <a:rPr lang="en-US" sz="1400" dirty="0" smtClean="0"/>
              <a:t> ty </a:t>
            </a:r>
            <a:r>
              <a:rPr lang="en-US" sz="1400" dirty="0" err="1" smtClean="0"/>
              <a:t>lớn</a:t>
            </a:r>
            <a:r>
              <a:rPr lang="en-US" sz="1400" dirty="0" smtClean="0"/>
              <a:t> </a:t>
            </a:r>
            <a:r>
              <a:rPr lang="en-US" sz="1400" dirty="0" err="1" smtClean="0"/>
              <a:t>được</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bằng</a:t>
            </a:r>
            <a:r>
              <a:rPr lang="en-US" sz="1400" dirty="0" smtClean="0"/>
              <a:t> </a:t>
            </a:r>
            <a:r>
              <a:rPr lang="en-US" sz="1400" dirty="0" err="1" smtClean="0"/>
              <a:t>pytorch</a:t>
            </a:r>
            <a:r>
              <a:rPr lang="en-US" sz="1400" dirty="0" smtClean="0"/>
              <a:t>: Tesla Autopilot, Hugging Face Transformer,…</a:t>
            </a:r>
          </a:p>
          <a:p>
            <a:r>
              <a:rPr lang="en-US" sz="1400" dirty="0" err="1" smtClean="0"/>
              <a:t>Tính</a:t>
            </a:r>
            <a:r>
              <a:rPr lang="en-US" sz="1400" dirty="0" smtClean="0"/>
              <a:t> </a:t>
            </a:r>
            <a:r>
              <a:rPr lang="en-US" sz="1400" dirty="0" err="1" smtClean="0"/>
              <a:t>năng</a:t>
            </a:r>
            <a:r>
              <a:rPr lang="en-US" sz="1400" dirty="0" smtClean="0"/>
              <a:t> </a:t>
            </a:r>
            <a:r>
              <a:rPr lang="en-US" sz="1400" dirty="0" err="1" smtClean="0"/>
              <a:t>quan</a:t>
            </a:r>
            <a:r>
              <a:rPr lang="en-US" sz="1400" dirty="0" smtClean="0"/>
              <a:t> </a:t>
            </a:r>
            <a:r>
              <a:rPr lang="en-US" sz="1400" dirty="0" err="1" smtClean="0"/>
              <a:t>trọng</a:t>
            </a:r>
            <a:r>
              <a:rPr lang="en-US" sz="1400" dirty="0" smtClean="0"/>
              <a:t>:</a:t>
            </a:r>
          </a:p>
          <a:p>
            <a:pPr lvl="1"/>
            <a:r>
              <a:rPr lang="en-US" sz="1200" dirty="0" err="1" smtClean="0"/>
              <a:t>Tính</a:t>
            </a:r>
            <a:r>
              <a:rPr lang="en-US" sz="1200" dirty="0" smtClean="0"/>
              <a:t> </a:t>
            </a:r>
            <a:r>
              <a:rPr lang="en-US" sz="1200" dirty="0" err="1" smtClean="0"/>
              <a:t>toán</a:t>
            </a:r>
            <a:r>
              <a:rPr lang="en-US" sz="1200" dirty="0" smtClean="0"/>
              <a:t> </a:t>
            </a:r>
            <a:r>
              <a:rPr lang="en-US" sz="1200" dirty="0" err="1" smtClean="0"/>
              <a:t>bằng</a:t>
            </a:r>
            <a:r>
              <a:rPr lang="en-US" sz="1200" dirty="0" smtClean="0"/>
              <a:t> </a:t>
            </a:r>
            <a:r>
              <a:rPr lang="en-US" sz="1200" dirty="0" err="1" smtClean="0"/>
              <a:t>những</a:t>
            </a:r>
            <a:r>
              <a:rPr lang="en-US" sz="1200" dirty="0" smtClean="0"/>
              <a:t> tensor (ma </a:t>
            </a:r>
            <a:r>
              <a:rPr lang="en-US" sz="1200" dirty="0" err="1" smtClean="0"/>
              <a:t>trận</a:t>
            </a:r>
            <a:r>
              <a:rPr lang="en-US" sz="1200" dirty="0" smtClean="0"/>
              <a:t> </a:t>
            </a:r>
            <a:r>
              <a:rPr lang="en-US" sz="1200" dirty="0" err="1" smtClean="0"/>
              <a:t>nhiều</a:t>
            </a:r>
            <a:r>
              <a:rPr lang="en-US" sz="1200" dirty="0" smtClean="0"/>
              <a:t> </a:t>
            </a:r>
            <a:r>
              <a:rPr lang="en-US" sz="1200" dirty="0" err="1" smtClean="0"/>
              <a:t>chiều</a:t>
            </a:r>
            <a:r>
              <a:rPr lang="en-US" sz="1200" dirty="0" smtClean="0"/>
              <a:t>), </a:t>
            </a:r>
            <a:r>
              <a:rPr lang="en-US" sz="1200" dirty="0" err="1" smtClean="0"/>
              <a:t>được</a:t>
            </a:r>
            <a:r>
              <a:rPr lang="en-US" sz="1200" dirty="0" smtClean="0"/>
              <a:t> </a:t>
            </a:r>
            <a:r>
              <a:rPr lang="en-US" sz="1200" dirty="0" err="1" smtClean="0"/>
              <a:t>hỗ</a:t>
            </a:r>
            <a:r>
              <a:rPr lang="en-US" sz="1200" dirty="0" smtClean="0"/>
              <a:t> </a:t>
            </a:r>
            <a:r>
              <a:rPr lang="en-US" sz="1200" dirty="0" err="1" smtClean="0"/>
              <a:t>trợ</a:t>
            </a:r>
            <a:r>
              <a:rPr lang="en-US" sz="1200" dirty="0" smtClean="0"/>
              <a:t> </a:t>
            </a:r>
            <a:r>
              <a:rPr lang="en-US" sz="1200" dirty="0" err="1" smtClean="0"/>
              <a:t>bằng</a:t>
            </a:r>
            <a:r>
              <a:rPr lang="en-US" sz="1200" dirty="0" smtClean="0"/>
              <a:t> GPU</a:t>
            </a:r>
          </a:p>
          <a:p>
            <a:pPr lvl="1"/>
            <a:r>
              <a:rPr lang="en-US" sz="1200" dirty="0" err="1" smtClean="0"/>
              <a:t>Chức</a:t>
            </a:r>
            <a:r>
              <a:rPr lang="en-US" sz="1200" dirty="0" smtClean="0"/>
              <a:t> </a:t>
            </a:r>
            <a:r>
              <a:rPr lang="en-US" sz="1200" dirty="0" err="1" smtClean="0"/>
              <a:t>năng</a:t>
            </a:r>
            <a:r>
              <a:rPr lang="en-US" sz="1200" dirty="0" smtClean="0"/>
              <a:t> </a:t>
            </a:r>
            <a:r>
              <a:rPr lang="en-US" sz="1200" dirty="0" err="1" smtClean="0"/>
              <a:t>lấy</a:t>
            </a:r>
            <a:r>
              <a:rPr lang="en-US" sz="1200" dirty="0" smtClean="0"/>
              <a:t> </a:t>
            </a:r>
            <a:r>
              <a:rPr lang="en-US" sz="1200" dirty="0" err="1" smtClean="0"/>
              <a:t>đạo</a:t>
            </a:r>
            <a:r>
              <a:rPr lang="en-US" sz="1200" dirty="0" smtClean="0"/>
              <a:t> </a:t>
            </a:r>
            <a:r>
              <a:rPr lang="en-US" sz="1200" dirty="0" err="1" smtClean="0"/>
              <a:t>hàm</a:t>
            </a:r>
            <a:r>
              <a:rPr lang="en-US" sz="1200" dirty="0" smtClean="0"/>
              <a:t> </a:t>
            </a:r>
            <a:r>
              <a:rPr lang="en-US" sz="1200" dirty="0" err="1" smtClean="0"/>
              <a:t>tự</a:t>
            </a:r>
            <a:r>
              <a:rPr lang="en-US" sz="1200" dirty="0" smtClean="0"/>
              <a:t> </a:t>
            </a:r>
            <a:r>
              <a:rPr lang="en-US" sz="1200" dirty="0" err="1" smtClean="0"/>
              <a:t>động</a:t>
            </a:r>
            <a:r>
              <a:rPr lang="en-US" sz="1200" dirty="0" smtClean="0"/>
              <a:t> </a:t>
            </a:r>
            <a:r>
              <a:rPr lang="en-US" sz="1200" dirty="0" err="1" smtClean="0"/>
              <a:t>để</a:t>
            </a:r>
            <a:r>
              <a:rPr lang="en-US" sz="1200" dirty="0" smtClean="0"/>
              <a:t> </a:t>
            </a:r>
            <a:r>
              <a:rPr lang="en-US" sz="1200" dirty="0" err="1" smtClean="0"/>
              <a:t>thực</a:t>
            </a:r>
            <a:r>
              <a:rPr lang="en-US" sz="1200" dirty="0" smtClean="0"/>
              <a:t> </a:t>
            </a:r>
            <a:r>
              <a:rPr lang="en-US" sz="1200" dirty="0" err="1" smtClean="0"/>
              <a:t>hiện</a:t>
            </a:r>
            <a:r>
              <a:rPr lang="en-US" sz="1200" dirty="0" smtClean="0"/>
              <a:t> </a:t>
            </a:r>
            <a:r>
              <a:rPr lang="en-US" sz="1200" dirty="0" err="1" smtClean="0"/>
              <a:t>huấn</a:t>
            </a:r>
            <a:r>
              <a:rPr lang="en-US" sz="1200" dirty="0" smtClean="0"/>
              <a:t> </a:t>
            </a:r>
            <a:r>
              <a:rPr lang="en-US" sz="1200" dirty="0" err="1" smtClean="0"/>
              <a:t>luyện</a:t>
            </a:r>
            <a:r>
              <a:rPr lang="en-US" sz="1200" dirty="0" smtClean="0"/>
              <a:t> </a:t>
            </a:r>
            <a:r>
              <a:rPr lang="en-US" sz="1200" dirty="0" err="1" smtClean="0"/>
              <a:t>mô</a:t>
            </a:r>
            <a:r>
              <a:rPr lang="en-US" sz="1200" dirty="0" smtClean="0"/>
              <a:t> </a:t>
            </a:r>
            <a:r>
              <a:rPr lang="en-US" sz="1200" dirty="0" err="1" smtClean="0"/>
              <a:t>hình</a:t>
            </a:r>
            <a:endParaRPr lang="en-US" sz="1200" dirty="0" smtClean="0"/>
          </a:p>
          <a:p>
            <a:pPr lvl="1"/>
            <a:r>
              <a:rPr lang="en-US" sz="1200" dirty="0" err="1" smtClean="0"/>
              <a:t>Tính</a:t>
            </a:r>
            <a:r>
              <a:rPr lang="en-US" sz="1200" dirty="0" smtClean="0"/>
              <a:t> </a:t>
            </a:r>
            <a:r>
              <a:rPr lang="en-US" sz="1200" dirty="0" err="1" smtClean="0"/>
              <a:t>toán</a:t>
            </a:r>
            <a:r>
              <a:rPr lang="en-US" sz="1200" dirty="0" smtClean="0"/>
              <a:t> </a:t>
            </a:r>
            <a:r>
              <a:rPr lang="en-US" sz="1200" dirty="0" err="1" smtClean="0"/>
              <a:t>mạng</a:t>
            </a:r>
            <a:r>
              <a:rPr lang="en-US" sz="1200" dirty="0" smtClean="0"/>
              <a:t> </a:t>
            </a:r>
            <a:r>
              <a:rPr lang="en-US" sz="1200" dirty="0" err="1" smtClean="0"/>
              <a:t>lưới</a:t>
            </a:r>
            <a:r>
              <a:rPr lang="en-US" sz="1200" dirty="0" smtClean="0"/>
              <a:t> </a:t>
            </a:r>
            <a:r>
              <a:rPr lang="en-US" sz="1200" dirty="0" err="1" smtClean="0"/>
              <a:t>linh</a:t>
            </a:r>
            <a:r>
              <a:rPr lang="en-US" sz="1200" dirty="0" smtClean="0"/>
              <a:t> </a:t>
            </a:r>
            <a:r>
              <a:rPr lang="en-US" sz="1200" dirty="0" err="1" smtClean="0"/>
              <a:t>động</a:t>
            </a:r>
            <a:r>
              <a:rPr lang="en-US" sz="1200" dirty="0" smtClean="0"/>
              <a:t> (dynamic graph computation) </a:t>
            </a:r>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1028" name="Picture 4" descr="PyTorch vs TensorFlow i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900" y="676656"/>
            <a:ext cx="3693350" cy="22792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 Are you using PyTorch or TensorFlow going into 2022? : r/Machine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684" y="2955953"/>
            <a:ext cx="3003384" cy="185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05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7" name="Text Placeholder 6"/>
          <p:cNvSpPr>
            <a:spLocks noGrp="1"/>
          </p:cNvSpPr>
          <p:nvPr>
            <p:ph type="body" idx="1"/>
          </p:nvPr>
        </p:nvSpPr>
        <p:spPr>
          <a:xfrm>
            <a:off x="310896" y="676656"/>
            <a:ext cx="3568377" cy="3967800"/>
          </a:xfrm>
        </p:spPr>
        <p:txBody>
          <a:bodyPr>
            <a:normAutofit/>
          </a:bodyPr>
          <a:lstStyle/>
          <a:p>
            <a:r>
              <a:rPr lang="en-US" sz="1400" dirty="0" err="1" smtClean="0"/>
              <a:t>Tương</a:t>
            </a:r>
            <a:r>
              <a:rPr lang="en-US" sz="1400" dirty="0" smtClean="0"/>
              <a:t> </a:t>
            </a:r>
            <a:r>
              <a:rPr lang="en-US" sz="1400" dirty="0" err="1" smtClean="0"/>
              <a:t>tự</a:t>
            </a:r>
            <a:r>
              <a:rPr lang="en-US" sz="1400" dirty="0" smtClean="0"/>
              <a:t> </a:t>
            </a:r>
            <a:r>
              <a:rPr lang="en-US" sz="1400" dirty="0" err="1" smtClean="0"/>
              <a:t>tensorflow</a:t>
            </a:r>
            <a:r>
              <a:rPr lang="en-US" sz="1400" dirty="0" smtClean="0"/>
              <a:t>, tensor </a:t>
            </a:r>
            <a:r>
              <a:rPr lang="en-US" sz="1400" dirty="0" err="1" smtClean="0"/>
              <a:t>trong</a:t>
            </a:r>
            <a:r>
              <a:rPr lang="en-US" sz="1400" dirty="0" smtClean="0"/>
              <a:t> </a:t>
            </a:r>
            <a:r>
              <a:rPr lang="en-US" sz="1400" dirty="0" err="1" smtClean="0"/>
              <a:t>pytorch</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ma </a:t>
            </a:r>
            <a:r>
              <a:rPr lang="en-US" sz="1400" dirty="0" err="1" smtClean="0"/>
              <a:t>trận</a:t>
            </a:r>
            <a:r>
              <a:rPr lang="en-US" sz="1400" dirty="0" smtClean="0"/>
              <a:t> </a:t>
            </a:r>
            <a:r>
              <a:rPr lang="en-US" sz="1400" dirty="0" err="1" smtClean="0"/>
              <a:t>nhiều</a:t>
            </a:r>
            <a:r>
              <a:rPr lang="en-US" sz="1400" dirty="0" smtClean="0"/>
              <a:t> </a:t>
            </a:r>
            <a:r>
              <a:rPr lang="en-US" sz="1400" dirty="0" err="1" smtClean="0"/>
              <a:t>chiều</a:t>
            </a:r>
            <a:r>
              <a:rPr lang="en-US" sz="1400" dirty="0" smtClean="0"/>
              <a:t>. Tensor </a:t>
            </a:r>
            <a:r>
              <a:rPr lang="en-US" sz="1400" dirty="0" err="1" smtClean="0"/>
              <a:t>dùng</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a:t>
            </a:r>
            <a:r>
              <a:rPr lang="en-US" sz="1400" dirty="0" err="1" smtClean="0"/>
              <a:t>đầu</a:t>
            </a:r>
            <a:r>
              <a:rPr lang="en-US" sz="1400" dirty="0" smtClean="0"/>
              <a:t> </a:t>
            </a:r>
            <a:r>
              <a:rPr lang="en-US" sz="1400" dirty="0" err="1" smtClean="0"/>
              <a:t>vào</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và</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endParaRPr lang="en-US" sz="1400" dirty="0" smtClean="0"/>
          </a:p>
          <a:p>
            <a:pPr marL="114300" indent="0">
              <a:buNone/>
            </a:pPr>
            <a:endParaRPr lang="en-US" sz="1400" dirty="0"/>
          </a:p>
          <a:p>
            <a:r>
              <a:rPr lang="en-US" sz="1400" dirty="0" smtClean="0"/>
              <a:t>Tensor </a:t>
            </a:r>
            <a:r>
              <a:rPr lang="en-US" sz="1400" dirty="0" err="1" smtClean="0"/>
              <a:t>có</a:t>
            </a:r>
            <a:r>
              <a:rPr lang="en-US" sz="1400" dirty="0" smtClean="0"/>
              <a:t> </a:t>
            </a:r>
            <a:r>
              <a:rPr lang="en-US" sz="1400" dirty="0" err="1" smtClean="0"/>
              <a:t>thể</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ra</a:t>
            </a:r>
            <a:r>
              <a:rPr lang="en-US" sz="1400" dirty="0" smtClean="0"/>
              <a:t> </a:t>
            </a:r>
            <a:r>
              <a:rPr lang="en-US" sz="1400" dirty="0" err="1" smtClean="0"/>
              <a:t>từ</a:t>
            </a:r>
            <a:r>
              <a:rPr lang="en-US" sz="1400" dirty="0" smtClean="0"/>
              <a:t> list python, </a:t>
            </a:r>
            <a:r>
              <a:rPr lang="en-US" sz="1400" dirty="0" err="1" smtClean="0"/>
              <a:t>từ</a:t>
            </a:r>
            <a:r>
              <a:rPr lang="en-US" sz="1400" dirty="0" smtClean="0"/>
              <a:t> array </a:t>
            </a:r>
            <a:r>
              <a:rPr lang="en-US" sz="1400" dirty="0" err="1" smtClean="0"/>
              <a:t>của</a:t>
            </a:r>
            <a:r>
              <a:rPr lang="en-US" sz="1400" dirty="0" smtClean="0"/>
              <a:t> </a:t>
            </a:r>
            <a:r>
              <a:rPr lang="en-US" sz="1400" dirty="0" err="1" smtClean="0"/>
              <a:t>numpy</a:t>
            </a:r>
            <a:r>
              <a:rPr lang="en-US" sz="1400" dirty="0" smtClean="0"/>
              <a:t> </a:t>
            </a:r>
            <a:r>
              <a:rPr lang="en-US" sz="1400" dirty="0" err="1" smtClean="0"/>
              <a:t>hoặc</a:t>
            </a:r>
            <a:r>
              <a:rPr lang="en-US" sz="1400" dirty="0" smtClean="0"/>
              <a:t> </a:t>
            </a:r>
            <a:r>
              <a:rPr lang="en-US" sz="1400" dirty="0" err="1" smtClean="0"/>
              <a:t>từ</a:t>
            </a:r>
            <a:r>
              <a:rPr lang="en-US" sz="1400" dirty="0" smtClean="0"/>
              <a:t> </a:t>
            </a:r>
            <a:r>
              <a:rPr lang="en-US" sz="1400" dirty="0" err="1" smtClean="0"/>
              <a:t>một</a:t>
            </a:r>
            <a:r>
              <a:rPr lang="en-US" sz="1400" dirty="0" smtClean="0"/>
              <a:t> tensor </a:t>
            </a:r>
            <a:r>
              <a:rPr lang="en-US" sz="1400" dirty="0" err="1" smtClean="0"/>
              <a:t>khác</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8" name="Picture 7"/>
          <p:cNvPicPr>
            <a:picLocks noChangeAspect="1"/>
          </p:cNvPicPr>
          <p:nvPr/>
        </p:nvPicPr>
        <p:blipFill>
          <a:blip r:embed="rId2"/>
          <a:stretch>
            <a:fillRect/>
          </a:stretch>
        </p:blipFill>
        <p:spPr>
          <a:xfrm>
            <a:off x="4520903" y="865310"/>
            <a:ext cx="4020819" cy="3438092"/>
          </a:xfrm>
          <a:prstGeom prst="rect">
            <a:avLst/>
          </a:prstGeom>
        </p:spPr>
      </p:pic>
    </p:spTree>
    <p:extLst>
      <p:ext uri="{BB962C8B-B14F-4D97-AF65-F5344CB8AC3E}">
        <p14:creationId xmlns:p14="http://schemas.microsoft.com/office/powerpoint/2010/main" val="3279800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271378" y="804273"/>
            <a:ext cx="4115189" cy="3967800"/>
          </a:xfrm>
        </p:spPr>
        <p:txBody>
          <a:bodyPr/>
          <a:lstStyle/>
          <a:p>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a:t>
            </a:r>
          </a:p>
          <a:p>
            <a:pPr lvl="1"/>
            <a:r>
              <a:rPr lang="en-US" dirty="0" smtClean="0"/>
              <a:t>shape: </a:t>
            </a:r>
            <a:r>
              <a:rPr lang="en-US" dirty="0" err="1" smtClean="0"/>
              <a:t>kích</a:t>
            </a:r>
            <a:r>
              <a:rPr lang="en-US" dirty="0" smtClean="0"/>
              <a:t> </a:t>
            </a:r>
            <a:r>
              <a:rPr lang="en-US" dirty="0" err="1" smtClean="0"/>
              <a:t>thước</a:t>
            </a:r>
            <a:endParaRPr lang="en-US" dirty="0" smtClean="0"/>
          </a:p>
          <a:p>
            <a:pPr lvl="1"/>
            <a:r>
              <a:rPr lang="en-US" dirty="0" err="1"/>
              <a:t>d</a:t>
            </a:r>
            <a:r>
              <a:rPr lang="en-US" dirty="0" err="1" smtClean="0"/>
              <a:t>type</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lang="en-US" dirty="0" smtClean="0"/>
          </a:p>
          <a:p>
            <a:pPr lvl="1"/>
            <a:r>
              <a:rPr lang="en-US" dirty="0"/>
              <a:t>d</a:t>
            </a:r>
            <a:r>
              <a:rPr lang="en-US" dirty="0" smtClean="0"/>
              <a:t>evice: </a:t>
            </a:r>
            <a:r>
              <a:rPr lang="en-US" dirty="0" err="1" smtClean="0"/>
              <a:t>nơi</a:t>
            </a:r>
            <a:r>
              <a:rPr lang="en-US" dirty="0" smtClean="0"/>
              <a:t> </a:t>
            </a:r>
            <a:r>
              <a:rPr lang="en-US" dirty="0" err="1" smtClean="0"/>
              <a:t>chứa</a:t>
            </a:r>
            <a:r>
              <a:rPr lang="en-US" dirty="0" smtClean="0"/>
              <a:t> tensor</a:t>
            </a:r>
          </a:p>
          <a:p>
            <a:endParaRPr lang="en-US" dirty="0" smtClean="0"/>
          </a:p>
          <a:p>
            <a:r>
              <a:rPr lang="en-US" dirty="0" smtClean="0"/>
              <a:t>.to(): </a:t>
            </a:r>
            <a:r>
              <a:rPr lang="en-US" dirty="0" err="1" smtClean="0"/>
              <a:t>Chuyển</a:t>
            </a:r>
            <a:r>
              <a:rPr lang="en-US" dirty="0" smtClean="0"/>
              <a:t> </a:t>
            </a:r>
            <a:r>
              <a:rPr lang="en-US" dirty="0" err="1" smtClean="0"/>
              <a:t>đổi</a:t>
            </a:r>
            <a:r>
              <a:rPr lang="en-US" dirty="0" smtClean="0"/>
              <a:t> </a:t>
            </a:r>
            <a:r>
              <a:rPr lang="en-US" dirty="0" err="1" smtClean="0"/>
              <a:t>giữa</a:t>
            </a:r>
            <a:r>
              <a:rPr lang="en-US" dirty="0" smtClean="0"/>
              <a:t> </a:t>
            </a:r>
            <a:r>
              <a:rPr lang="en-US" dirty="0" err="1" smtClean="0"/>
              <a:t>cpu</a:t>
            </a:r>
            <a:r>
              <a:rPr lang="en-US" dirty="0" smtClean="0"/>
              <a:t>, </a:t>
            </a:r>
            <a:r>
              <a:rPr lang="en-US" dirty="0" err="1" smtClean="0"/>
              <a:t>gpu</a:t>
            </a:r>
            <a:endParaRPr lang="en-US" dirty="0" smtClean="0"/>
          </a:p>
          <a:p>
            <a:r>
              <a:rPr lang="en-US" dirty="0" smtClean="0"/>
              <a:t>.view(): </a:t>
            </a:r>
            <a:r>
              <a:rPr lang="en-US" dirty="0" err="1" smtClean="0"/>
              <a:t>ép</a:t>
            </a:r>
            <a:r>
              <a:rPr lang="en-US" dirty="0" smtClean="0"/>
              <a:t> </a:t>
            </a:r>
            <a:r>
              <a:rPr lang="en-US" dirty="0" err="1" smtClean="0"/>
              <a:t>kích</a:t>
            </a:r>
            <a:r>
              <a:rPr lang="en-US" dirty="0" smtClean="0"/>
              <a:t> </a:t>
            </a:r>
            <a:r>
              <a:rPr lang="en-US" dirty="0" err="1" smtClean="0"/>
              <a:t>thước</a:t>
            </a:r>
            <a:r>
              <a:rPr lang="en-US" dirty="0" smtClean="0"/>
              <a:t> tensor</a:t>
            </a:r>
          </a:p>
          <a:p>
            <a:r>
              <a:rPr lang="en-US" dirty="0" err="1"/>
              <a:t>t</a:t>
            </a:r>
            <a:r>
              <a:rPr lang="en-US" dirty="0" err="1" smtClean="0"/>
              <a:t>orch.cuda.is_available</a:t>
            </a:r>
            <a:r>
              <a:rPr lang="en-US" dirty="0" smtClean="0"/>
              <a:t>(): </a:t>
            </a:r>
            <a:r>
              <a:rPr lang="en-US" dirty="0" err="1" smtClean="0"/>
              <a:t>kiểm</a:t>
            </a:r>
            <a:r>
              <a:rPr lang="en-US" dirty="0" smtClean="0"/>
              <a:t> </a:t>
            </a:r>
            <a:r>
              <a:rPr lang="en-US" dirty="0" err="1" smtClean="0"/>
              <a:t>tra</a:t>
            </a:r>
            <a:r>
              <a:rPr lang="en-US" dirty="0" smtClean="0"/>
              <a:t> </a:t>
            </a:r>
            <a:r>
              <a:rPr lang="en-US" dirty="0" err="1" smtClean="0"/>
              <a:t>phần</a:t>
            </a:r>
            <a:r>
              <a:rPr lang="en-US" dirty="0" smtClean="0"/>
              <a:t> </a:t>
            </a:r>
            <a:r>
              <a:rPr lang="en-US" dirty="0" err="1" smtClean="0"/>
              <a:t>cứng</a:t>
            </a:r>
            <a:r>
              <a:rPr lang="en-US" dirty="0" smtClean="0"/>
              <a:t> </a:t>
            </a:r>
            <a:r>
              <a:rPr lang="en-US" dirty="0" err="1" smtClean="0"/>
              <a:t>hỗ</a:t>
            </a:r>
            <a:r>
              <a:rPr lang="en-US" dirty="0" smtClean="0"/>
              <a:t> </a:t>
            </a:r>
            <a:r>
              <a:rPr lang="en-US" dirty="0" err="1" smtClean="0"/>
              <a:t>trợ</a:t>
            </a:r>
            <a:r>
              <a:rPr lang="en-US" dirty="0" smtClean="0"/>
              <a:t> GPU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p:cNvPicPr>
            <a:picLocks noChangeAspect="1"/>
          </p:cNvPicPr>
          <p:nvPr/>
        </p:nvPicPr>
        <p:blipFill>
          <a:blip r:embed="rId2"/>
          <a:stretch>
            <a:fillRect/>
          </a:stretch>
        </p:blipFill>
        <p:spPr>
          <a:xfrm>
            <a:off x="4243083" y="804273"/>
            <a:ext cx="4900917" cy="2586124"/>
          </a:xfrm>
          <a:prstGeom prst="rect">
            <a:avLst/>
          </a:prstGeom>
        </p:spPr>
      </p:pic>
    </p:spTree>
    <p:extLst>
      <p:ext uri="{BB962C8B-B14F-4D97-AF65-F5344CB8AC3E}">
        <p14:creationId xmlns:p14="http://schemas.microsoft.com/office/powerpoint/2010/main" val="2108393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Cộng</a:t>
            </a:r>
            <a:r>
              <a:rPr lang="en-US" dirty="0" smtClean="0"/>
              <a:t>, </a:t>
            </a:r>
            <a:r>
              <a:rPr lang="en-US" dirty="0" err="1" smtClean="0"/>
              <a:t>trừ</a:t>
            </a:r>
            <a:r>
              <a:rPr lang="en-US" dirty="0" smtClean="0"/>
              <a:t> 2 tensor</a:t>
            </a:r>
          </a:p>
          <a:p>
            <a:r>
              <a:rPr lang="en-US" dirty="0" err="1" smtClean="0"/>
              <a:t>Nhân</a:t>
            </a:r>
            <a:r>
              <a:rPr lang="en-US" dirty="0" smtClean="0"/>
              <a:t> </a:t>
            </a:r>
            <a:r>
              <a:rPr lang="en-US" dirty="0" err="1" smtClean="0"/>
              <a:t>phần</a:t>
            </a:r>
            <a:r>
              <a:rPr lang="en-US" dirty="0" smtClean="0"/>
              <a:t> </a:t>
            </a:r>
            <a:r>
              <a:rPr lang="en-US" dirty="0" err="1" smtClean="0"/>
              <a:t>tử</a:t>
            </a:r>
            <a:endParaRPr lang="en-US" dirty="0" smtClean="0"/>
          </a:p>
          <a:p>
            <a:r>
              <a:rPr lang="en-US" dirty="0" err="1" smtClean="0"/>
              <a:t>Nhân</a:t>
            </a:r>
            <a:r>
              <a:rPr lang="en-US" dirty="0" smtClean="0"/>
              <a:t> ma </a:t>
            </a:r>
            <a:r>
              <a:rPr lang="en-US" dirty="0" err="1" smtClean="0"/>
              <a:t>trận</a:t>
            </a:r>
            <a:r>
              <a:rPr lang="en-US" dirty="0" smtClean="0"/>
              <a:t>: </a:t>
            </a:r>
            <a:r>
              <a:rPr lang="en-US" dirty="0" err="1" smtClean="0"/>
              <a:t>matmul</a:t>
            </a:r>
            <a:endParaRPr lang="en-US" dirty="0"/>
          </a:p>
        </p:txBody>
      </p:sp>
      <p:pic>
        <p:nvPicPr>
          <p:cNvPr id="2" name="Picture 1"/>
          <p:cNvPicPr>
            <a:picLocks noChangeAspect="1"/>
          </p:cNvPicPr>
          <p:nvPr/>
        </p:nvPicPr>
        <p:blipFill>
          <a:blip r:embed="rId2"/>
          <a:stretch>
            <a:fillRect/>
          </a:stretch>
        </p:blipFill>
        <p:spPr>
          <a:xfrm>
            <a:off x="4332825" y="801233"/>
            <a:ext cx="4413975" cy="3970840"/>
          </a:xfrm>
          <a:prstGeom prst="rect">
            <a:avLst/>
          </a:prstGeom>
        </p:spPr>
      </p:pic>
    </p:spTree>
    <p:extLst>
      <p:ext uri="{BB962C8B-B14F-4D97-AF65-F5344CB8AC3E}">
        <p14:creationId xmlns:p14="http://schemas.microsoft.com/office/powerpoint/2010/main" val="36477595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Chọn</a:t>
            </a:r>
            <a:r>
              <a:rPr lang="en-US" dirty="0" smtClean="0"/>
              <a:t> </a:t>
            </a:r>
            <a:r>
              <a:rPr lang="en-US" dirty="0" err="1" smtClean="0"/>
              <a:t>hàng</a:t>
            </a:r>
            <a:r>
              <a:rPr lang="en-US" dirty="0" smtClean="0"/>
              <a:t>, </a:t>
            </a:r>
            <a:r>
              <a:rPr lang="en-US" dirty="0" err="1" smtClean="0"/>
              <a:t>cột</a:t>
            </a:r>
            <a:endParaRPr lang="en-US" dirty="0" smtClean="0"/>
          </a:p>
          <a:p>
            <a:r>
              <a:rPr lang="en-US" dirty="0" err="1" smtClean="0"/>
              <a:t>Kết</a:t>
            </a:r>
            <a:r>
              <a:rPr lang="en-US" dirty="0" smtClean="0"/>
              <a:t> </a:t>
            </a:r>
            <a:r>
              <a:rPr lang="en-US" dirty="0" err="1" smtClean="0"/>
              <a:t>hợp</a:t>
            </a:r>
            <a:r>
              <a:rPr lang="en-US" dirty="0" smtClean="0"/>
              <a:t> </a:t>
            </a:r>
            <a:r>
              <a:rPr lang="en-US" dirty="0" err="1" smtClean="0"/>
              <a:t>nhiều</a:t>
            </a:r>
            <a:r>
              <a:rPr lang="en-US" dirty="0" smtClean="0"/>
              <a:t> tensor</a:t>
            </a:r>
            <a:endParaRPr lang="en-US" dirty="0"/>
          </a:p>
        </p:txBody>
      </p:sp>
      <p:pic>
        <p:nvPicPr>
          <p:cNvPr id="9" name="Picture 8"/>
          <p:cNvPicPr>
            <a:picLocks noChangeAspect="1"/>
          </p:cNvPicPr>
          <p:nvPr/>
        </p:nvPicPr>
        <p:blipFill rotWithShape="1">
          <a:blip r:embed="rId2"/>
          <a:srcRect t="14307"/>
          <a:stretch/>
        </p:blipFill>
        <p:spPr>
          <a:xfrm>
            <a:off x="4212077" y="806873"/>
            <a:ext cx="4132275" cy="3720426"/>
          </a:xfrm>
          <a:prstGeom prst="rect">
            <a:avLst/>
          </a:prstGeom>
        </p:spPr>
      </p:pic>
    </p:spTree>
    <p:extLst>
      <p:ext uri="{BB962C8B-B14F-4D97-AF65-F5344CB8AC3E}">
        <p14:creationId xmlns:p14="http://schemas.microsoft.com/office/powerpoint/2010/main" val="2806626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Chuyển</a:t>
            </a:r>
            <a:r>
              <a:rPr lang="en-US" dirty="0" smtClean="0"/>
              <a:t> </a:t>
            </a:r>
            <a:r>
              <a:rPr lang="en-US" dirty="0" err="1" smtClean="0"/>
              <a:t>đổi</a:t>
            </a:r>
            <a:r>
              <a:rPr lang="en-US" dirty="0" smtClean="0"/>
              <a:t> </a:t>
            </a:r>
            <a:r>
              <a:rPr lang="en-US" dirty="0" err="1" smtClean="0"/>
              <a:t>với</a:t>
            </a:r>
            <a:r>
              <a:rPr lang="en-US" dirty="0" smtClean="0"/>
              <a:t> </a:t>
            </a:r>
            <a:r>
              <a:rPr lang="en-US" dirty="0" err="1" smtClean="0"/>
              <a:t>numpy</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4" name="Text Placeholder 2"/>
          <p:cNvSpPr>
            <a:spLocks noGrp="1"/>
          </p:cNvSpPr>
          <p:nvPr>
            <p:ph type="body" idx="1"/>
          </p:nvPr>
        </p:nvSpPr>
        <p:spPr>
          <a:xfrm>
            <a:off x="310896" y="676656"/>
            <a:ext cx="4115189" cy="3967800"/>
          </a:xfrm>
        </p:spPr>
        <p:txBody>
          <a:bodyPr/>
          <a:lstStyle/>
          <a:p>
            <a:r>
              <a:rPr lang="en-US" dirty="0" err="1" smtClean="0"/>
              <a:t>Chuyển</a:t>
            </a:r>
            <a:r>
              <a:rPr lang="en-US" dirty="0" smtClean="0"/>
              <a:t> </a:t>
            </a:r>
            <a:r>
              <a:rPr lang="en-US" dirty="0" err="1" smtClean="0"/>
              <a:t>từ</a:t>
            </a:r>
            <a:r>
              <a:rPr lang="en-US" dirty="0" smtClean="0"/>
              <a:t> tensor qua </a:t>
            </a:r>
            <a:r>
              <a:rPr lang="en-US" dirty="0" err="1" smtClean="0"/>
              <a:t>numpy</a:t>
            </a:r>
            <a:r>
              <a:rPr lang="en-US" dirty="0" smtClean="0"/>
              <a:t> </a:t>
            </a:r>
            <a:r>
              <a:rPr lang="en-US" dirty="0" err="1" smtClean="0"/>
              <a:t>và</a:t>
            </a:r>
            <a:r>
              <a:rPr lang="en-US" dirty="0" smtClean="0"/>
              <a:t> </a:t>
            </a:r>
            <a:r>
              <a:rPr lang="en-US" dirty="0" err="1" smtClean="0"/>
              <a:t>ngược</a:t>
            </a:r>
            <a:r>
              <a:rPr lang="en-US" dirty="0" smtClean="0"/>
              <a:t> </a:t>
            </a:r>
            <a:r>
              <a:rPr lang="en-US" dirty="0" err="1" smtClean="0"/>
              <a:t>lại</a:t>
            </a:r>
            <a:r>
              <a:rPr lang="en-US" dirty="0" smtClean="0"/>
              <a:t>.</a:t>
            </a:r>
          </a:p>
          <a:p>
            <a:r>
              <a:rPr lang="en-US" dirty="0" smtClean="0"/>
              <a:t>Tensor </a:t>
            </a:r>
            <a:r>
              <a:rPr lang="en-US" dirty="0" err="1" smtClean="0"/>
              <a:t>và</a:t>
            </a:r>
            <a:r>
              <a:rPr lang="en-US" dirty="0" smtClean="0"/>
              <a:t> </a:t>
            </a:r>
            <a:r>
              <a:rPr lang="en-US" dirty="0" err="1" smtClean="0"/>
              <a:t>biến</a:t>
            </a:r>
            <a:r>
              <a:rPr lang="en-US" dirty="0" smtClean="0"/>
              <a:t> </a:t>
            </a:r>
            <a:r>
              <a:rPr lang="en-US" dirty="0" err="1" smtClean="0"/>
              <a:t>numpy</a:t>
            </a:r>
            <a:r>
              <a:rPr lang="en-US" dirty="0" smtClean="0"/>
              <a:t> chia </a:t>
            </a:r>
            <a:r>
              <a:rPr lang="en-US" dirty="0" err="1" smtClean="0"/>
              <a:t>sẻ</a:t>
            </a:r>
            <a:r>
              <a:rPr lang="en-US" dirty="0" smtClean="0"/>
              <a:t> </a:t>
            </a:r>
            <a:r>
              <a:rPr lang="en-US" dirty="0" err="1" smtClean="0"/>
              <a:t>cùng</a:t>
            </a:r>
            <a:r>
              <a:rPr lang="en-US" dirty="0" smtClean="0"/>
              <a:t> </a:t>
            </a:r>
            <a:r>
              <a:rPr lang="en-US" dirty="0" err="1" smtClean="0"/>
              <a:t>bộ</a:t>
            </a:r>
            <a:r>
              <a:rPr lang="en-US" dirty="0" smtClean="0"/>
              <a:t> </a:t>
            </a:r>
            <a:r>
              <a:rPr lang="en-US" dirty="0" err="1" smtClean="0"/>
              <a:t>nhớ</a:t>
            </a:r>
            <a:r>
              <a:rPr lang="en-US" dirty="0" smtClean="0"/>
              <a:t>, </a:t>
            </a:r>
            <a:r>
              <a:rPr lang="en-US" dirty="0" err="1" smtClean="0"/>
              <a:t>nên</a:t>
            </a:r>
            <a:r>
              <a:rPr lang="en-US" dirty="0" smtClean="0"/>
              <a:t> </a:t>
            </a:r>
            <a:r>
              <a:rPr lang="en-US" dirty="0" err="1" smtClean="0"/>
              <a:t>cùng</a:t>
            </a:r>
            <a:r>
              <a:rPr lang="en-US" dirty="0" smtClean="0"/>
              <a:t> </a:t>
            </a:r>
            <a:r>
              <a:rPr lang="en-US" dirty="0" err="1" smtClean="0"/>
              <a:t>bị</a:t>
            </a:r>
            <a:r>
              <a:rPr lang="en-US" dirty="0" smtClean="0"/>
              <a:t> </a:t>
            </a:r>
            <a:r>
              <a:rPr lang="en-US" dirty="0" err="1" smtClean="0"/>
              <a:t>thay</a:t>
            </a:r>
            <a:r>
              <a:rPr lang="en-US" dirty="0" smtClean="0"/>
              <a:t> </a:t>
            </a:r>
            <a:r>
              <a:rPr lang="en-US" dirty="0" err="1" smtClean="0"/>
              <a:t>đổi</a:t>
            </a:r>
            <a:endParaRPr lang="en-US" dirty="0" smtClean="0"/>
          </a:p>
        </p:txBody>
      </p:sp>
      <p:pic>
        <p:nvPicPr>
          <p:cNvPr id="2" name="Picture 1"/>
          <p:cNvPicPr>
            <a:picLocks noChangeAspect="1"/>
          </p:cNvPicPr>
          <p:nvPr/>
        </p:nvPicPr>
        <p:blipFill>
          <a:blip r:embed="rId2"/>
          <a:stretch>
            <a:fillRect/>
          </a:stretch>
        </p:blipFill>
        <p:spPr>
          <a:xfrm>
            <a:off x="5209466" y="785899"/>
            <a:ext cx="2771775" cy="3762375"/>
          </a:xfrm>
          <a:prstGeom prst="rect">
            <a:avLst/>
          </a:prstGeom>
        </p:spPr>
      </p:pic>
    </p:spTree>
    <p:extLst>
      <p:ext uri="{BB962C8B-B14F-4D97-AF65-F5344CB8AC3E}">
        <p14:creationId xmlns:p14="http://schemas.microsoft.com/office/powerpoint/2010/main" val="2506508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Text Placeholder 2"/>
          <p:cNvSpPr>
            <a:spLocks noGrp="1"/>
          </p:cNvSpPr>
          <p:nvPr>
            <p:ph type="body" idx="1"/>
          </p:nvPr>
        </p:nvSpPr>
        <p:spPr>
          <a:xfrm>
            <a:off x="310896" y="676656"/>
            <a:ext cx="8045164" cy="3967800"/>
          </a:xfrm>
        </p:spPr>
        <p:txBody>
          <a:bodyPr/>
          <a:lstStyle/>
          <a:p>
            <a:r>
              <a:rPr lang="en-US" dirty="0" err="1" smtClean="0"/>
              <a:t>Dùng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các</a:t>
            </a:r>
            <a:r>
              <a:rPr lang="en-US" dirty="0" smtClean="0"/>
              <a:t> tensors. </a:t>
            </a:r>
            <a:r>
              <a:rPr lang="en-US" dirty="0" err="1" smtClean="0"/>
              <a:t>Công</a:t>
            </a:r>
            <a:r>
              <a:rPr lang="en-US" dirty="0" smtClean="0"/>
              <a:t> </a:t>
            </a:r>
            <a:r>
              <a:rPr lang="en-US" dirty="0" err="1" smtClean="0"/>
              <a:t>cụ</a:t>
            </a:r>
            <a:r>
              <a:rPr lang="en-US" dirty="0" smtClean="0"/>
              <a:t> </a:t>
            </a:r>
            <a:r>
              <a:rPr lang="en-US" dirty="0" err="1" smtClean="0"/>
              <a:t>để</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(back propagation).</a:t>
            </a:r>
            <a:endParaRPr lang="en-US" dirty="0"/>
          </a:p>
          <a:p>
            <a:endParaRPr lang="en-US" dirty="0" smtClean="0"/>
          </a:p>
          <a:p>
            <a:r>
              <a:rPr lang="en-US" dirty="0" err="1" smtClean="0"/>
              <a:t>Mỗi</a:t>
            </a:r>
            <a:r>
              <a:rPr lang="en-US" dirty="0" smtClean="0"/>
              <a:t> tensor </a:t>
            </a:r>
            <a:r>
              <a:rPr lang="en-US" dirty="0" err="1" smtClean="0"/>
              <a:t>sẽ</a:t>
            </a:r>
            <a:r>
              <a:rPr lang="en-US" dirty="0" smtClean="0"/>
              <a:t> </a:t>
            </a:r>
            <a:r>
              <a:rPr lang="en-US" dirty="0" err="1" smtClean="0"/>
              <a:t>có</a:t>
            </a:r>
            <a:r>
              <a:rPr lang="en-US" dirty="0" smtClean="0"/>
              <a:t> </a:t>
            </a:r>
            <a:r>
              <a:rPr lang="en-US" dirty="0" err="1" smtClean="0"/>
              <a:t>một</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requires_grad</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là</a:t>
            </a:r>
            <a:r>
              <a:rPr lang="en-US" dirty="0" smtClean="0"/>
              <a:t> False. </a:t>
            </a:r>
            <a:r>
              <a:rPr lang="en-US" dirty="0" err="1" smtClean="0"/>
              <a:t>Chỉ</a:t>
            </a:r>
            <a:r>
              <a:rPr lang="en-US" dirty="0" smtClean="0"/>
              <a:t> </a:t>
            </a:r>
            <a:r>
              <a:rPr lang="en-US" dirty="0" err="1" smtClean="0"/>
              <a:t>những</a:t>
            </a:r>
            <a:r>
              <a:rPr lang="en-US" dirty="0" smtClean="0"/>
              <a:t> tensor </a:t>
            </a:r>
            <a:r>
              <a:rPr lang="en-US" dirty="0" err="1" smtClean="0"/>
              <a:t>có</a:t>
            </a:r>
            <a:r>
              <a:rPr lang="en-US" dirty="0" smtClean="0"/>
              <a:t> </a:t>
            </a:r>
            <a:r>
              <a:rPr lang="en-US" dirty="0" err="1" smtClean="0"/>
              <a:t>requires_grad</a:t>
            </a:r>
            <a:r>
              <a:rPr lang="en-US" dirty="0" smtClean="0"/>
              <a:t>=True </a:t>
            </a:r>
            <a:r>
              <a:rPr lang="en-US" dirty="0" err="1" smtClean="0"/>
              <a:t>sẽ</a:t>
            </a:r>
            <a:r>
              <a:rPr lang="en-US" dirty="0" smtClean="0"/>
              <a:t> </a:t>
            </a:r>
            <a:r>
              <a:rPr lang="en-US" dirty="0" err="1" smtClean="0"/>
              <a:t>được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khi</a:t>
            </a:r>
            <a:r>
              <a:rPr lang="en-US" dirty="0" smtClean="0"/>
              <a:t> </a:t>
            </a:r>
            <a:r>
              <a:rPr lang="en-US" dirty="0" err="1" smtClean="0"/>
              <a:t>gọi</a:t>
            </a:r>
            <a:r>
              <a:rPr lang="en-US" dirty="0" smtClean="0"/>
              <a:t> .backward()</a:t>
            </a:r>
          </a:p>
          <a:p>
            <a:endParaRPr lang="en-US" dirty="0"/>
          </a:p>
          <a:p>
            <a:r>
              <a:rPr lang="en-US" dirty="0" err="1" smtClean="0"/>
              <a:t>Khi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torch.no_grad</a:t>
            </a:r>
            <a:r>
              <a:rPr lang="en-US" dirty="0" smtClean="0"/>
              <a:t>() </a:t>
            </a:r>
            <a:r>
              <a:rPr lang="en-US" dirty="0" err="1" smtClean="0"/>
              <a:t>được</a:t>
            </a:r>
            <a:r>
              <a:rPr lang="en-US" dirty="0" smtClean="0"/>
              <a:t> dung </a:t>
            </a:r>
            <a:r>
              <a:rPr lang="en-US" dirty="0" err="1" smtClean="0"/>
              <a:t>để</a:t>
            </a:r>
            <a:r>
              <a:rPr lang="en-US" dirty="0" smtClean="0"/>
              <a:t> </a:t>
            </a:r>
            <a:r>
              <a:rPr lang="en-US" dirty="0" err="1" smtClean="0"/>
              <a:t>không</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a:t>
            </a:r>
          </a:p>
        </p:txBody>
      </p:sp>
    </p:spTree>
    <p:extLst>
      <p:ext uri="{BB962C8B-B14F-4D97-AF65-F5344CB8AC3E}">
        <p14:creationId xmlns:p14="http://schemas.microsoft.com/office/powerpoint/2010/main" val="6210871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2"/>
          <p:cNvSpPr>
            <a:spLocks noGrp="1"/>
          </p:cNvSpPr>
          <p:nvPr>
            <p:ph type="body" idx="1"/>
          </p:nvPr>
        </p:nvSpPr>
        <p:spPr>
          <a:xfrm>
            <a:off x="310896" y="676656"/>
            <a:ext cx="3686957" cy="3967800"/>
          </a:xfrm>
        </p:spPr>
        <p:txBody>
          <a:bodyPr/>
          <a:lstStyle/>
          <a:p>
            <a:r>
              <a:rPr lang="en-US" dirty="0" err="1" smtClean="0"/>
              <a:t>Ví</a:t>
            </a:r>
            <a:r>
              <a:rPr lang="en-US" dirty="0" smtClean="0"/>
              <a:t> </a:t>
            </a:r>
            <a:r>
              <a:rPr lang="en-US" dirty="0" err="1" smtClean="0"/>
              <a:t>dụ</a:t>
            </a:r>
            <a:r>
              <a:rPr lang="en-US" dirty="0"/>
              <a:t> </a:t>
            </a:r>
            <a:r>
              <a:rPr lang="en-US" dirty="0" err="1" smtClean="0"/>
              <a:t>requires_grad</a:t>
            </a:r>
            <a:r>
              <a:rPr lang="en-US" dirty="0" smtClean="0"/>
              <a:t> </a:t>
            </a:r>
            <a:r>
              <a:rPr lang="en-US" dirty="0"/>
              <a:t>:</a:t>
            </a:r>
            <a:endParaRPr lang="en-US" dirty="0" smtClean="0"/>
          </a:p>
          <a:p>
            <a:pPr lvl="1"/>
            <a:r>
              <a:rPr lang="en-US" dirty="0" err="1" smtClean="0"/>
              <a:t>Requires_grad</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lại</a:t>
            </a:r>
            <a:r>
              <a:rPr lang="en-US" dirty="0" smtClean="0"/>
              <a:t> </a:t>
            </a:r>
            <a:r>
              <a:rPr lang="en-US" dirty="0" err="1" smtClean="0"/>
              <a:t>hàm</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tensor</a:t>
            </a:r>
          </a:p>
        </p:txBody>
      </p:sp>
      <p:pic>
        <p:nvPicPr>
          <p:cNvPr id="3" name="Picture 2"/>
          <p:cNvPicPr>
            <a:picLocks noChangeAspect="1"/>
          </p:cNvPicPr>
          <p:nvPr/>
        </p:nvPicPr>
        <p:blipFill>
          <a:blip r:embed="rId2"/>
          <a:stretch>
            <a:fillRect/>
          </a:stretch>
        </p:blipFill>
        <p:spPr>
          <a:xfrm>
            <a:off x="3997853" y="948756"/>
            <a:ext cx="4162425" cy="3695700"/>
          </a:xfrm>
          <a:prstGeom prst="rect">
            <a:avLst/>
          </a:prstGeom>
        </p:spPr>
      </p:pic>
    </p:spTree>
    <p:extLst>
      <p:ext uri="{BB962C8B-B14F-4D97-AF65-F5344CB8AC3E}">
        <p14:creationId xmlns:p14="http://schemas.microsoft.com/office/powerpoint/2010/main" val="4082074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4" name="Text Placeholder 2"/>
          <p:cNvSpPr>
            <a:spLocks noGrp="1"/>
          </p:cNvSpPr>
          <p:nvPr>
            <p:ph type="body" idx="1"/>
          </p:nvPr>
        </p:nvSpPr>
        <p:spPr>
          <a:xfrm>
            <a:off x="310896" y="676656"/>
            <a:ext cx="3022854" cy="3967800"/>
          </a:xfrm>
        </p:spPr>
        <p:txBody>
          <a:bodyPr>
            <a:normAutofit/>
          </a:bodyPr>
          <a:lstStyle/>
          <a:p>
            <a:r>
              <a:rPr lang="en-US" dirty="0" smtClean="0"/>
              <a:t>.</a:t>
            </a:r>
            <a:r>
              <a:rPr lang="en-US" dirty="0" err="1" smtClean="0"/>
              <a:t>zero_grad</a:t>
            </a:r>
            <a:r>
              <a:rPr lang="en-US" dirty="0" smtClean="0"/>
              <a:t>(): </a:t>
            </a:r>
            <a:r>
              <a:rPr lang="en-US" dirty="0" err="1" smtClean="0"/>
              <a:t>xoá</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gradient </a:t>
            </a:r>
            <a:r>
              <a:rPr lang="en-US" dirty="0" err="1" smtClean="0"/>
              <a:t>còn</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trong</a:t>
            </a:r>
            <a:r>
              <a:rPr lang="en-US" dirty="0" smtClean="0"/>
              <a:t> </a:t>
            </a:r>
            <a:r>
              <a:rPr lang="en-US" dirty="0" err="1" smtClean="0"/>
              <a:t>mô</a:t>
            </a:r>
            <a:r>
              <a:rPr lang="en-US" dirty="0" smtClean="0"/>
              <a:t> </a:t>
            </a:r>
            <a:r>
              <a:rPr lang="en-US" dirty="0" err="1" smtClean="0"/>
              <a:t>hình</a:t>
            </a:r>
            <a:endParaRPr lang="en-US" dirty="0" smtClean="0"/>
          </a:p>
          <a:p>
            <a:endParaRPr lang="en-US" dirty="0" smtClean="0"/>
          </a:p>
          <a:p>
            <a:r>
              <a:rPr lang="en-US" dirty="0" smtClean="0"/>
              <a:t>.backward(): </a:t>
            </a:r>
            <a:r>
              <a:rPr lang="en-US" dirty="0" err="1" smtClean="0"/>
              <a:t>tính</a:t>
            </a:r>
            <a:r>
              <a:rPr lang="en-US" dirty="0" smtClean="0"/>
              <a:t> </a:t>
            </a:r>
            <a:r>
              <a:rPr lang="en-US" dirty="0" err="1" smtClean="0"/>
              <a:t>toán</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và</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gradient</a:t>
            </a:r>
          </a:p>
        </p:txBody>
      </p:sp>
      <p:pic>
        <p:nvPicPr>
          <p:cNvPr id="7" name="Picture 6"/>
          <p:cNvPicPr>
            <a:picLocks noChangeAspect="1"/>
          </p:cNvPicPr>
          <p:nvPr/>
        </p:nvPicPr>
        <p:blipFill>
          <a:blip r:embed="rId2"/>
          <a:stretch>
            <a:fillRect/>
          </a:stretch>
        </p:blipFill>
        <p:spPr>
          <a:xfrm>
            <a:off x="3844042" y="757937"/>
            <a:ext cx="4242373" cy="3805237"/>
          </a:xfrm>
          <a:prstGeom prst="rect">
            <a:avLst/>
          </a:prstGeom>
        </p:spPr>
      </p:pic>
    </p:spTree>
    <p:extLst>
      <p:ext uri="{BB962C8B-B14F-4D97-AF65-F5344CB8AC3E}">
        <p14:creationId xmlns:p14="http://schemas.microsoft.com/office/powerpoint/2010/main" val="18704888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7</a:t>
            </a:r>
            <a:r>
              <a:rPr lang="vi-VN"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pytorch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559919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Các</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pytorch</a:t>
            </a:r>
            <a:endParaRPr lang="en-US" dirty="0"/>
          </a:p>
        </p:txBody>
      </p:sp>
      <p:sp>
        <p:nvSpPr>
          <p:cNvPr id="2" name="Text Placeholder 1"/>
          <p:cNvSpPr>
            <a:spLocks noGrp="1"/>
          </p:cNvSpPr>
          <p:nvPr>
            <p:ph type="body" idx="1"/>
          </p:nvPr>
        </p:nvSpPr>
        <p:spPr/>
        <p:txBody>
          <a:bodyPr>
            <a:normAutofit fontScale="92500" lnSpcReduction="20000"/>
          </a:bodyPr>
          <a:lstStyle/>
          <a:p>
            <a:r>
              <a:rPr lang="en-US" dirty="0" err="1" smtClean="0"/>
              <a:t>Bước</a:t>
            </a:r>
            <a:r>
              <a:rPr lang="en-US" dirty="0" smtClean="0"/>
              <a:t> 1: </a:t>
            </a:r>
            <a:r>
              <a:rPr lang="en-US" dirty="0" err="1" smtClean="0"/>
              <a:t>đọc</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Hình</a:t>
            </a:r>
            <a:r>
              <a:rPr lang="en-US" dirty="0" smtClean="0"/>
              <a:t> </a:t>
            </a:r>
            <a:r>
              <a:rPr lang="en-US" dirty="0" err="1" smtClean="0"/>
              <a:t>ảnh</a:t>
            </a:r>
            <a:r>
              <a:rPr lang="en-US" dirty="0" smtClean="0"/>
              <a:t>: </a:t>
            </a:r>
            <a:r>
              <a:rPr lang="en-US" dirty="0" err="1" smtClean="0"/>
              <a:t>thư</a:t>
            </a:r>
            <a:r>
              <a:rPr lang="en-US" dirty="0" smtClean="0"/>
              <a:t> </a:t>
            </a:r>
            <a:r>
              <a:rPr lang="en-US" dirty="0" err="1" smtClean="0"/>
              <a:t>viện</a:t>
            </a:r>
            <a:r>
              <a:rPr lang="en-US" dirty="0" smtClean="0"/>
              <a:t> </a:t>
            </a:r>
            <a:r>
              <a:rPr lang="en-US" dirty="0" err="1" smtClean="0">
                <a:hlinkClick r:id="rId2"/>
              </a:rPr>
              <a:t>torchvision</a:t>
            </a:r>
            <a:endParaRPr lang="en-US" dirty="0" smtClean="0"/>
          </a:p>
          <a:p>
            <a:pPr lvl="1"/>
            <a:r>
              <a:rPr lang="en-US" dirty="0" err="1" smtClean="0"/>
              <a:t>Chữ</a:t>
            </a:r>
            <a:r>
              <a:rPr lang="en-US" dirty="0" smtClean="0"/>
              <a:t> </a:t>
            </a:r>
            <a:r>
              <a:rPr lang="en-US" dirty="0" err="1" smtClean="0"/>
              <a:t>viết</a:t>
            </a:r>
            <a:r>
              <a:rPr lang="en-US" dirty="0" smtClean="0"/>
              <a:t>: </a:t>
            </a:r>
            <a:r>
              <a:rPr lang="en-US" dirty="0" err="1" smtClean="0"/>
              <a:t>thư</a:t>
            </a:r>
            <a:r>
              <a:rPr lang="en-US" dirty="0" smtClean="0"/>
              <a:t> </a:t>
            </a:r>
            <a:r>
              <a:rPr lang="en-US" dirty="0" err="1" smtClean="0"/>
              <a:t>viện</a:t>
            </a:r>
            <a:r>
              <a:rPr lang="en-US" dirty="0" smtClean="0"/>
              <a:t> </a:t>
            </a:r>
            <a:r>
              <a:rPr lang="en-US" dirty="0" err="1" smtClean="0">
                <a:hlinkClick r:id="rId3"/>
              </a:rPr>
              <a:t>torchtext</a:t>
            </a:r>
            <a:endParaRPr lang="en-US" dirty="0" smtClean="0"/>
          </a:p>
          <a:p>
            <a:pPr lvl="1"/>
            <a:r>
              <a:rPr lang="en-US" dirty="0" err="1" smtClean="0"/>
              <a:t>Âm</a:t>
            </a:r>
            <a:r>
              <a:rPr lang="en-US" dirty="0" smtClean="0"/>
              <a:t> </a:t>
            </a:r>
            <a:r>
              <a:rPr lang="en-US" dirty="0" err="1" smtClean="0"/>
              <a:t>thanh</a:t>
            </a:r>
            <a:r>
              <a:rPr lang="en-US" dirty="0" smtClean="0"/>
              <a:t>: </a:t>
            </a:r>
            <a:r>
              <a:rPr lang="en-US" dirty="0" err="1" smtClean="0">
                <a:hlinkClick r:id="rId4"/>
              </a:rPr>
              <a:t>torchaudio</a:t>
            </a:r>
            <a:endParaRPr lang="en-US" dirty="0" smtClean="0"/>
          </a:p>
          <a:p>
            <a:endParaRPr lang="en-US" dirty="0"/>
          </a:p>
          <a:p>
            <a:r>
              <a:rPr lang="en-US" dirty="0" err="1" smtClean="0"/>
              <a:t>Bước</a:t>
            </a:r>
            <a:r>
              <a:rPr lang="en-US" dirty="0" smtClean="0"/>
              <a:t> 2: </a:t>
            </a:r>
            <a:r>
              <a:rPr lang="en-US" dirty="0" err="1" smtClean="0"/>
              <a:t>tạo</a:t>
            </a:r>
            <a:r>
              <a:rPr lang="en-US" dirty="0" smtClean="0"/>
              <a:t> </a:t>
            </a:r>
            <a:r>
              <a:rPr lang="en-US" dirty="0" err="1" smtClean="0"/>
              <a:t>dataloader</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các</a:t>
            </a:r>
            <a:r>
              <a:rPr lang="en-US" dirty="0" smtClean="0"/>
              <a:t> </a:t>
            </a:r>
            <a:r>
              <a:rPr lang="en-US" dirty="0" err="1" smtClean="0"/>
              <a:t>phép</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kiểm</a:t>
            </a:r>
            <a:r>
              <a:rPr lang="en-US" dirty="0" smtClean="0"/>
              <a:t> </a:t>
            </a:r>
            <a:r>
              <a:rPr lang="en-US" dirty="0" err="1"/>
              <a:t>tra</a:t>
            </a:r>
            <a:r>
              <a:rPr lang="en-US" dirty="0"/>
              <a:t> </a:t>
            </a:r>
            <a:r>
              <a:rPr lang="en-US" dirty="0" err="1"/>
              <a:t>dữ</a:t>
            </a:r>
            <a:r>
              <a:rPr lang="en-US" dirty="0"/>
              <a:t> </a:t>
            </a:r>
            <a:r>
              <a:rPr lang="en-US" dirty="0" err="1" smtClean="0"/>
              <a:t>liệu</a:t>
            </a:r>
            <a:r>
              <a:rPr lang="en-US" dirty="0" smtClean="0"/>
              <a:t> </a:t>
            </a:r>
            <a:r>
              <a:rPr lang="en-US" dirty="0" err="1" smtClean="0"/>
              <a:t>được</a:t>
            </a:r>
            <a:r>
              <a:rPr lang="en-US" dirty="0" smtClean="0"/>
              <a:t> </a:t>
            </a:r>
            <a:r>
              <a:rPr lang="en-US" dirty="0" err="1" smtClean="0"/>
              <a:t>cung</a:t>
            </a:r>
            <a:r>
              <a:rPr lang="en-US" dirty="0" smtClean="0"/>
              <a:t> </a:t>
            </a:r>
            <a:r>
              <a:rPr lang="en-US" dirty="0" err="1" smtClean="0"/>
              <a:t>cấp</a:t>
            </a:r>
            <a:r>
              <a:rPr lang="en-US" dirty="0" smtClean="0"/>
              <a:t> </a:t>
            </a:r>
            <a:r>
              <a:rPr lang="en-US" dirty="0" err="1" smtClean="0"/>
              <a:t>bởi</a:t>
            </a:r>
            <a:r>
              <a:rPr lang="en-US" dirty="0" smtClean="0"/>
              <a:t> </a:t>
            </a:r>
            <a:r>
              <a:rPr lang="en-US" dirty="0" err="1" smtClean="0"/>
              <a:t>dataloader</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torch.utils.data</a:t>
            </a:r>
            <a:r>
              <a:rPr lang="en-US" dirty="0" smtClean="0"/>
              <a:t>: </a:t>
            </a:r>
            <a:r>
              <a:rPr lang="en-US" dirty="0" err="1" smtClean="0"/>
              <a:t>chứa</a:t>
            </a:r>
            <a:r>
              <a:rPr lang="en-US" dirty="0" smtClean="0"/>
              <a:t> 2 </a:t>
            </a:r>
            <a:r>
              <a:rPr lang="en-US" dirty="0" err="1" smtClean="0"/>
              <a:t>lớp</a:t>
            </a:r>
            <a:r>
              <a:rPr lang="en-US" dirty="0" smtClean="0"/>
              <a:t> </a:t>
            </a:r>
            <a:r>
              <a:rPr lang="en-US" dirty="0" err="1" smtClean="0"/>
              <a:t>cơ</a:t>
            </a:r>
            <a:r>
              <a:rPr lang="en-US" dirty="0" smtClean="0"/>
              <a:t> </a:t>
            </a:r>
            <a:r>
              <a:rPr lang="en-US" dirty="0" err="1" smtClean="0"/>
              <a:t>bản</a:t>
            </a:r>
            <a:r>
              <a:rPr lang="en-US" dirty="0" smtClean="0"/>
              <a:t> Dataset </a:t>
            </a:r>
            <a:r>
              <a:rPr lang="en-US" dirty="0" err="1" smtClean="0"/>
              <a:t>và</a:t>
            </a:r>
            <a:r>
              <a:rPr lang="en-US" dirty="0" smtClean="0"/>
              <a:t> </a:t>
            </a:r>
            <a:r>
              <a:rPr lang="en-US" dirty="0" err="1" smtClean="0"/>
              <a:t>Dataloader</a:t>
            </a:r>
            <a:r>
              <a:rPr lang="en-US" dirty="0" smtClean="0"/>
              <a:t> (</a:t>
            </a:r>
            <a:r>
              <a:rPr lang="en-US" dirty="0" smtClean="0">
                <a:hlinkClick r:id="rId5"/>
              </a:rPr>
              <a:t>link</a:t>
            </a:r>
            <a:r>
              <a:rPr lang="en-US" dirty="0" smtClean="0"/>
              <a:t>)</a:t>
            </a:r>
          </a:p>
          <a:p>
            <a:endParaRPr lang="en-US" dirty="0"/>
          </a:p>
          <a:p>
            <a:r>
              <a:rPr lang="en-US" dirty="0" err="1" smtClean="0"/>
              <a:t>Bước</a:t>
            </a:r>
            <a:r>
              <a:rPr lang="en-US" dirty="0" smtClean="0"/>
              <a:t> 3: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torch.nn</a:t>
            </a:r>
            <a:r>
              <a:rPr lang="en-US" dirty="0" smtClean="0"/>
              <a:t>: </a:t>
            </a:r>
            <a:r>
              <a:rPr lang="en-US" dirty="0" err="1" smtClean="0"/>
              <a:t>các</a:t>
            </a:r>
            <a:r>
              <a:rPr lang="en-US" dirty="0" smtClean="0"/>
              <a:t> </a:t>
            </a:r>
            <a:r>
              <a:rPr lang="en-US" dirty="0" err="1" smtClean="0"/>
              <a:t>lớp</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được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sẵn</a:t>
            </a:r>
            <a:r>
              <a:rPr lang="en-US" dirty="0" smtClean="0"/>
              <a:t> (</a:t>
            </a:r>
            <a:r>
              <a:rPr lang="en-US" dirty="0" smtClean="0">
                <a:hlinkClick r:id="rId6"/>
              </a:rPr>
              <a:t>link</a:t>
            </a:r>
            <a:r>
              <a:rPr lang="en-US" dirty="0" smtClean="0"/>
              <a:t>)</a:t>
            </a:r>
          </a:p>
          <a:p>
            <a:endParaRPr lang="en-US" dirty="0"/>
          </a:p>
          <a:p>
            <a:r>
              <a:rPr lang="en-US" dirty="0" err="1" smtClean="0"/>
              <a:t>Bước</a:t>
            </a:r>
            <a:r>
              <a:rPr lang="en-US" dirty="0" smtClean="0"/>
              <a:t> 4: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hàm</a:t>
            </a:r>
            <a:r>
              <a:rPr lang="en-US" dirty="0" smtClean="0"/>
              <a:t> </a:t>
            </a:r>
            <a:r>
              <a:rPr lang="en-US" dirty="0" err="1" smtClean="0"/>
              <a:t>tối</a:t>
            </a:r>
            <a:r>
              <a:rPr lang="en-US" dirty="0" smtClean="0"/>
              <a:t> </a:t>
            </a:r>
            <a:r>
              <a:rPr lang="en-US" dirty="0" err="1" smtClean="0"/>
              <a:t>ưu</a:t>
            </a:r>
            <a:r>
              <a:rPr lang="en-US" dirty="0" smtClean="0"/>
              <a:t> </a:t>
            </a:r>
            <a:r>
              <a:rPr lang="en-US" dirty="0" err="1" smtClean="0"/>
              <a:t>hoá</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torch.optim</a:t>
            </a:r>
            <a:r>
              <a:rPr lang="en-US" dirty="0" smtClean="0"/>
              <a:t> (</a:t>
            </a:r>
            <a:r>
              <a:rPr lang="en-US" dirty="0" smtClean="0">
                <a:hlinkClick r:id="rId7"/>
              </a:rPr>
              <a:t>link</a:t>
            </a:r>
            <a:r>
              <a:rPr lang="en-US" dirty="0" smtClean="0"/>
              <a:t>)</a:t>
            </a:r>
          </a:p>
          <a:p>
            <a:endParaRPr lang="en-US" dirty="0"/>
          </a:p>
          <a:p>
            <a:r>
              <a:rPr lang="en-US" dirty="0" err="1" smtClean="0"/>
              <a:t>Bước</a:t>
            </a:r>
            <a:r>
              <a:rPr lang="en-US" dirty="0" smtClean="0"/>
              <a:t> 5: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vòng</a:t>
            </a:r>
            <a:r>
              <a:rPr lang="en-US" dirty="0" smtClean="0"/>
              <a:t> </a:t>
            </a:r>
            <a:r>
              <a:rPr lang="en-US" dirty="0" err="1" smtClean="0"/>
              <a:t>lặp</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kiểm</a:t>
            </a:r>
            <a:r>
              <a:rPr lang="en-US" dirty="0" smtClean="0"/>
              <a:t> </a:t>
            </a:r>
            <a:r>
              <a:rPr lang="en-US" dirty="0" err="1" smtClean="0"/>
              <a:t>định</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959129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bằng</a:t>
            </a:r>
            <a:r>
              <a:rPr lang="en-US" dirty="0" smtClean="0"/>
              <a:t> </a:t>
            </a:r>
            <a:r>
              <a:rPr lang="en-US" dirty="0" err="1" smtClean="0"/>
              <a:t>torchvision</a:t>
            </a:r>
            <a:endParaRPr lang="en-US" dirty="0"/>
          </a:p>
        </p:txBody>
      </p:sp>
      <p:sp>
        <p:nvSpPr>
          <p:cNvPr id="7" name="Text Placeholder 6"/>
          <p:cNvSpPr>
            <a:spLocks noGrp="1"/>
          </p:cNvSpPr>
          <p:nvPr>
            <p:ph type="body" idx="1"/>
          </p:nvPr>
        </p:nvSpPr>
        <p:spPr>
          <a:xfrm>
            <a:off x="310896" y="676656"/>
            <a:ext cx="4286746" cy="3967800"/>
          </a:xfrm>
        </p:spPr>
        <p:txBody>
          <a:bodyPr>
            <a:normAutofit/>
          </a:bodyPr>
          <a:lstStyle/>
          <a:p>
            <a:r>
              <a:rPr lang="en-US" sz="1200" dirty="0" err="1" smtClean="0"/>
              <a:t>Thư</a:t>
            </a:r>
            <a:r>
              <a:rPr lang="en-US" sz="1200" dirty="0" smtClean="0"/>
              <a:t> </a:t>
            </a:r>
            <a:r>
              <a:rPr lang="en-US" sz="1200" dirty="0" err="1" smtClean="0"/>
              <a:t>viện</a:t>
            </a:r>
            <a:r>
              <a:rPr lang="en-US" sz="1200" dirty="0" smtClean="0"/>
              <a:t> </a:t>
            </a:r>
            <a:r>
              <a:rPr lang="en-US" sz="1200" dirty="0" err="1" smtClean="0"/>
              <a:t>torchvision</a:t>
            </a:r>
            <a:r>
              <a:rPr lang="en-US" sz="1200" dirty="0" smtClean="0"/>
              <a:t> </a:t>
            </a:r>
            <a:r>
              <a:rPr lang="en-US" sz="1200" dirty="0" err="1" smtClean="0"/>
              <a:t>có</a:t>
            </a:r>
            <a:r>
              <a:rPr lang="en-US" sz="1200" dirty="0" smtClean="0"/>
              <a:t> </a:t>
            </a:r>
            <a:r>
              <a:rPr lang="en-US" sz="1200" dirty="0" err="1" smtClean="0"/>
              <a:t>những</a:t>
            </a:r>
            <a:r>
              <a:rPr lang="en-US" sz="1200" dirty="0" smtClean="0"/>
              <a:t> </a:t>
            </a:r>
            <a:r>
              <a:rPr lang="en-US" sz="1200" dirty="0" err="1" smtClean="0"/>
              <a:t>thư</a:t>
            </a:r>
            <a:r>
              <a:rPr lang="en-US" sz="1200" dirty="0" smtClean="0"/>
              <a:t> </a:t>
            </a:r>
            <a:r>
              <a:rPr lang="en-US" sz="1200" dirty="0" err="1" smtClean="0"/>
              <a:t>viện</a:t>
            </a:r>
            <a:r>
              <a:rPr lang="en-US" sz="1200" dirty="0" smtClean="0"/>
              <a:t> con:</a:t>
            </a:r>
          </a:p>
          <a:p>
            <a:pPr lvl="1"/>
            <a:r>
              <a:rPr lang="en-US" sz="1000" dirty="0"/>
              <a:t>d</a:t>
            </a:r>
            <a:r>
              <a:rPr lang="en-US" sz="1000" dirty="0" smtClean="0"/>
              <a:t>atasets: </a:t>
            </a:r>
            <a:r>
              <a:rPr lang="en-US" sz="1000" dirty="0" err="1" smtClean="0"/>
              <a:t>chứa</a:t>
            </a:r>
            <a:r>
              <a:rPr lang="en-US" sz="1000" dirty="0" smtClean="0"/>
              <a:t> </a:t>
            </a:r>
            <a:r>
              <a:rPr lang="en-US" sz="1000" dirty="0" err="1" smtClean="0"/>
              <a:t>nhiều</a:t>
            </a:r>
            <a:r>
              <a:rPr lang="en-US" sz="1000" dirty="0" smtClean="0"/>
              <a:t> </a:t>
            </a:r>
            <a:r>
              <a:rPr lang="en-US" sz="1000" dirty="0" err="1" smtClean="0"/>
              <a:t>tập</a:t>
            </a:r>
            <a:r>
              <a:rPr lang="en-US" sz="1000" dirty="0" smtClean="0"/>
              <a:t> </a:t>
            </a:r>
            <a:r>
              <a:rPr lang="en-US" sz="1000" dirty="0" err="1" smtClean="0"/>
              <a:t>dữ</a:t>
            </a:r>
            <a:r>
              <a:rPr lang="en-US" sz="1000" dirty="0" smtClean="0"/>
              <a:t> </a:t>
            </a:r>
            <a:r>
              <a:rPr lang="en-US" sz="1000" dirty="0" err="1" smtClean="0"/>
              <a:t>liệu</a:t>
            </a:r>
            <a:r>
              <a:rPr lang="en-US" sz="1000" dirty="0" smtClean="0"/>
              <a:t> </a:t>
            </a:r>
            <a:r>
              <a:rPr lang="en-US" sz="1000" dirty="0" err="1" smtClean="0"/>
              <a:t>cơ</a:t>
            </a:r>
            <a:r>
              <a:rPr lang="en-US" sz="1000" dirty="0" smtClean="0"/>
              <a:t> </a:t>
            </a:r>
            <a:r>
              <a:rPr lang="en-US" sz="1000" dirty="0" err="1" smtClean="0"/>
              <a:t>bản</a:t>
            </a:r>
            <a:r>
              <a:rPr lang="en-US" sz="1000" dirty="0" smtClean="0"/>
              <a:t> </a:t>
            </a:r>
            <a:r>
              <a:rPr lang="en-US" sz="1000" dirty="0" err="1" smtClean="0"/>
              <a:t>như</a:t>
            </a:r>
            <a:r>
              <a:rPr lang="en-US" sz="1000" dirty="0" smtClean="0"/>
              <a:t> MNIST, Fashion-MNIST… </a:t>
            </a:r>
          </a:p>
          <a:p>
            <a:pPr lvl="1"/>
            <a:r>
              <a:rPr lang="en-US" sz="1000" dirty="0"/>
              <a:t>t</a:t>
            </a:r>
            <a:r>
              <a:rPr lang="en-US" sz="1000" dirty="0" smtClean="0"/>
              <a:t>ransform: </a:t>
            </a:r>
            <a:r>
              <a:rPr lang="en-US" sz="1000" dirty="0" err="1" smtClean="0"/>
              <a:t>những</a:t>
            </a:r>
            <a:r>
              <a:rPr lang="en-US" sz="1000" dirty="0" smtClean="0"/>
              <a:t> </a:t>
            </a:r>
            <a:r>
              <a:rPr lang="en-US" sz="1000" dirty="0" err="1" smtClean="0"/>
              <a:t>hàm</a:t>
            </a:r>
            <a:r>
              <a:rPr lang="en-US" sz="1000" dirty="0" smtClean="0"/>
              <a:t> </a:t>
            </a:r>
            <a:r>
              <a:rPr lang="en-US" sz="1000" dirty="0" err="1" smtClean="0"/>
              <a:t>tăng</a:t>
            </a:r>
            <a:r>
              <a:rPr lang="en-US" sz="1000" dirty="0" smtClean="0"/>
              <a:t> </a:t>
            </a:r>
            <a:r>
              <a:rPr lang="en-US" sz="1000" dirty="0" err="1" smtClean="0"/>
              <a:t>cường</a:t>
            </a:r>
            <a:r>
              <a:rPr lang="en-US" sz="1000" dirty="0" smtClean="0"/>
              <a:t> </a:t>
            </a:r>
            <a:r>
              <a:rPr lang="en-US" sz="1000" dirty="0" err="1" smtClean="0"/>
              <a:t>ảnh</a:t>
            </a:r>
            <a:r>
              <a:rPr lang="en-US" sz="1000" dirty="0" smtClean="0"/>
              <a:t>.</a:t>
            </a:r>
          </a:p>
          <a:p>
            <a:endParaRPr lang="en-US" sz="1200" dirty="0"/>
          </a:p>
          <a:p>
            <a:r>
              <a:rPr lang="en-US" sz="1200" dirty="0" err="1" smtClean="0"/>
              <a:t>Ví</a:t>
            </a:r>
            <a:r>
              <a:rPr lang="en-US" sz="1200" dirty="0" smtClean="0"/>
              <a:t> </a:t>
            </a:r>
            <a:r>
              <a:rPr lang="en-US" sz="1200" dirty="0" err="1" smtClean="0"/>
              <a:t>dụ</a:t>
            </a:r>
            <a:r>
              <a:rPr lang="en-US" sz="1200" dirty="0" smtClean="0"/>
              <a:t>:</a:t>
            </a:r>
          </a:p>
          <a:p>
            <a:pPr lvl="1"/>
            <a:r>
              <a:rPr lang="en-US" sz="1100" dirty="0" err="1"/>
              <a:t>S</a:t>
            </a:r>
            <a:r>
              <a:rPr lang="en-US" sz="1100" dirty="0" err="1" smtClean="0"/>
              <a:t>ử</a:t>
            </a:r>
            <a:r>
              <a:rPr lang="en-US" sz="1100" dirty="0" smtClean="0"/>
              <a:t> </a:t>
            </a:r>
            <a:r>
              <a:rPr lang="en-US" sz="1100" dirty="0" err="1" smtClean="0"/>
              <a:t>dụng</a:t>
            </a:r>
            <a:r>
              <a:rPr lang="en-US" sz="1100" dirty="0" smtClean="0"/>
              <a:t> </a:t>
            </a:r>
            <a:r>
              <a:rPr lang="en-US" sz="1100" dirty="0" err="1" smtClean="0"/>
              <a:t>thư</a:t>
            </a:r>
            <a:r>
              <a:rPr lang="en-US" sz="1100" dirty="0" smtClean="0"/>
              <a:t> </a:t>
            </a:r>
            <a:r>
              <a:rPr lang="en-US" sz="1100" dirty="0" err="1" smtClean="0"/>
              <a:t>viện</a:t>
            </a:r>
            <a:r>
              <a:rPr lang="en-US" sz="1100" dirty="0" smtClean="0"/>
              <a:t> datasets </a:t>
            </a:r>
            <a:r>
              <a:rPr lang="en-US" sz="1100" dirty="0" err="1" smtClean="0"/>
              <a:t>để</a:t>
            </a:r>
            <a:r>
              <a:rPr lang="en-US" sz="1100" dirty="0" smtClean="0"/>
              <a:t> </a:t>
            </a:r>
            <a:r>
              <a:rPr lang="en-US" sz="1100" dirty="0" err="1" smtClean="0"/>
              <a:t>tải</a:t>
            </a:r>
            <a:r>
              <a:rPr lang="en-US" sz="1100" dirty="0" smtClean="0"/>
              <a:t> </a:t>
            </a:r>
            <a:r>
              <a:rPr lang="en-US" sz="1100" dirty="0" err="1" smtClean="0"/>
              <a:t>tập</a:t>
            </a:r>
            <a:r>
              <a:rPr lang="en-US" sz="1100" dirty="0" smtClean="0"/>
              <a:t> </a:t>
            </a:r>
            <a:r>
              <a:rPr lang="en-US" sz="1100" dirty="0" err="1" smtClean="0"/>
              <a:t>dữ</a:t>
            </a:r>
            <a:r>
              <a:rPr lang="en-US" sz="1100" dirty="0" smtClean="0"/>
              <a:t> </a:t>
            </a:r>
            <a:r>
              <a:rPr lang="en-US" sz="1100" dirty="0" err="1" smtClean="0"/>
              <a:t>liệu</a:t>
            </a:r>
            <a:r>
              <a:rPr lang="en-US" sz="1100" dirty="0" smtClean="0"/>
              <a:t> Fashion-MNIST </a:t>
            </a:r>
            <a:r>
              <a:rPr lang="en-US" sz="1100" dirty="0" err="1" smtClean="0"/>
              <a:t>về</a:t>
            </a:r>
            <a:r>
              <a:rPr lang="en-US" sz="1100" dirty="0" smtClean="0"/>
              <a:t> </a:t>
            </a:r>
            <a:r>
              <a:rPr lang="en-US" sz="1100" dirty="0" err="1" smtClean="0"/>
              <a:t>tệp</a:t>
            </a:r>
            <a:r>
              <a:rPr lang="en-US" sz="1100" dirty="0" smtClean="0"/>
              <a:t> data.</a:t>
            </a:r>
          </a:p>
          <a:p>
            <a:pPr lvl="1"/>
            <a:r>
              <a:rPr lang="en-US" sz="1100" dirty="0" err="1" smtClean="0"/>
              <a:t>Lớp</a:t>
            </a:r>
            <a:r>
              <a:rPr lang="en-US" sz="1100" dirty="0" smtClean="0"/>
              <a:t> </a:t>
            </a:r>
            <a:r>
              <a:rPr lang="en-US" sz="1100" dirty="0" err="1" smtClean="0"/>
              <a:t>FashionMNIST</a:t>
            </a:r>
            <a:r>
              <a:rPr lang="en-US" sz="1100" dirty="0" smtClean="0"/>
              <a:t> </a:t>
            </a:r>
            <a:r>
              <a:rPr lang="en-US" sz="1100" dirty="0" err="1" smtClean="0"/>
              <a:t>được</a:t>
            </a:r>
            <a:r>
              <a:rPr lang="en-US" sz="1100" dirty="0" smtClean="0"/>
              <a:t> </a:t>
            </a:r>
            <a:r>
              <a:rPr lang="en-US" sz="1100" dirty="0" err="1" smtClean="0"/>
              <a:t>tạo</a:t>
            </a:r>
            <a:r>
              <a:rPr lang="en-US" sz="1100" dirty="0" smtClean="0"/>
              <a:t> </a:t>
            </a:r>
            <a:r>
              <a:rPr lang="en-US" sz="1100" dirty="0" err="1" smtClean="0"/>
              <a:t>ra</a:t>
            </a:r>
            <a:r>
              <a:rPr lang="en-US" sz="1100" dirty="0" smtClean="0"/>
              <a:t> </a:t>
            </a:r>
            <a:r>
              <a:rPr lang="en-US" sz="1100" dirty="0" err="1" smtClean="0"/>
              <a:t>để</a:t>
            </a:r>
            <a:r>
              <a:rPr lang="en-US" sz="1100" dirty="0" smtClean="0"/>
              <a:t> </a:t>
            </a:r>
            <a:r>
              <a:rPr lang="en-US" sz="1100" dirty="0" err="1" smtClean="0"/>
              <a:t>đọc</a:t>
            </a:r>
            <a:r>
              <a:rPr lang="en-US" sz="1100" dirty="0" smtClean="0"/>
              <a:t> </a:t>
            </a:r>
            <a:r>
              <a:rPr lang="en-US" sz="1100" dirty="0" err="1" smtClean="0"/>
              <a:t>và</a:t>
            </a:r>
            <a:r>
              <a:rPr lang="en-US" sz="1100" dirty="0" smtClean="0"/>
              <a:t> </a:t>
            </a:r>
            <a:r>
              <a:rPr lang="en-US" sz="1100" dirty="0" err="1" smtClean="0"/>
              <a:t>cung</a:t>
            </a:r>
            <a:r>
              <a:rPr lang="en-US" sz="1100" dirty="0" smtClean="0"/>
              <a:t> </a:t>
            </a:r>
            <a:r>
              <a:rPr lang="en-US" sz="1100" dirty="0" err="1" smtClean="0"/>
              <a:t>cấp</a:t>
            </a:r>
            <a:r>
              <a:rPr lang="en-US" sz="1100" dirty="0" smtClean="0"/>
              <a:t> 1 </a:t>
            </a:r>
            <a:r>
              <a:rPr lang="en-US" sz="1100" dirty="0" err="1" smtClean="0"/>
              <a:t>mẫu</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trong</a:t>
            </a:r>
            <a:r>
              <a:rPr lang="en-US" sz="1100" dirty="0" smtClean="0"/>
              <a:t> </a:t>
            </a:r>
            <a:r>
              <a:rPr lang="en-US" sz="1100" dirty="0" err="1" smtClean="0"/>
              <a:t>tập</a:t>
            </a:r>
            <a:r>
              <a:rPr lang="en-US" sz="1100" dirty="0" smtClean="0"/>
              <a:t> Fashion-MNIST.</a:t>
            </a:r>
          </a:p>
          <a:p>
            <a:pPr lvl="1"/>
            <a:r>
              <a:rPr lang="en-US" sz="1100" dirty="0" err="1"/>
              <a:t>Đ</a:t>
            </a:r>
            <a:r>
              <a:rPr lang="en-US" sz="1100" dirty="0" err="1" smtClean="0"/>
              <a:t>ọc</a:t>
            </a:r>
            <a:r>
              <a:rPr lang="en-US" sz="1100" dirty="0" smtClean="0"/>
              <a:t> </a:t>
            </a:r>
            <a:r>
              <a:rPr lang="en-US" sz="1100" dirty="0" err="1" smtClean="0"/>
              <a:t>tất</a:t>
            </a:r>
            <a:r>
              <a:rPr lang="en-US" sz="1100" dirty="0" smtClean="0"/>
              <a:t> </a:t>
            </a:r>
            <a:r>
              <a:rPr lang="en-US" sz="1100" dirty="0" err="1" smtClean="0"/>
              <a:t>cả</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vào</a:t>
            </a:r>
            <a:r>
              <a:rPr lang="en-US" sz="1100" dirty="0" smtClean="0"/>
              <a:t> </a:t>
            </a:r>
            <a:r>
              <a:rPr lang="en-US" sz="1100" dirty="0" err="1" smtClean="0"/>
              <a:t>bộ</a:t>
            </a:r>
            <a:r>
              <a:rPr lang="en-US" sz="1100" dirty="0" smtClean="0"/>
              <a:t> </a:t>
            </a:r>
            <a:r>
              <a:rPr lang="en-US" sz="1100" dirty="0" err="1" smtClean="0"/>
              <a:t>nhớ</a:t>
            </a:r>
            <a:r>
              <a:rPr lang="en-US" sz="1100" dirty="0" smtClean="0"/>
              <a:t> </a:t>
            </a:r>
            <a:r>
              <a:rPr lang="en-US" sz="1100" dirty="0" err="1" smtClean="0"/>
              <a:t>trong</a:t>
            </a:r>
            <a:r>
              <a:rPr lang="en-US" sz="1100" dirty="0" smtClean="0"/>
              <a:t> </a:t>
            </a:r>
            <a:r>
              <a:rPr lang="en-US" sz="1100" dirty="0" err="1" smtClean="0"/>
              <a:t>một</a:t>
            </a:r>
            <a:r>
              <a:rPr lang="en-US" sz="1100" dirty="0" smtClean="0"/>
              <a:t> </a:t>
            </a:r>
            <a:r>
              <a:rPr lang="en-US" sz="1100" dirty="0" err="1" smtClean="0"/>
              <a:t>bản</a:t>
            </a:r>
            <a:r>
              <a:rPr lang="en-US" sz="1100" dirty="0" smtClean="0"/>
              <a:t> </a:t>
            </a:r>
            <a:r>
              <a:rPr lang="en-US" sz="1100" dirty="0" err="1" smtClean="0"/>
              <a:t>sao</a:t>
            </a:r>
            <a:r>
              <a:rPr lang="en-US" sz="1100" dirty="0" smtClean="0"/>
              <a:t> </a:t>
            </a:r>
            <a:r>
              <a:rPr lang="en-US" sz="1100" dirty="0" err="1" smtClean="0"/>
              <a:t>ảo</a:t>
            </a:r>
            <a:r>
              <a:rPr lang="en-US" sz="1100" dirty="0" smtClean="0"/>
              <a:t> (instance) </a:t>
            </a:r>
            <a:r>
              <a:rPr lang="en-US" sz="1100" dirty="0" err="1" smtClean="0"/>
              <a:t>của</a:t>
            </a:r>
            <a:r>
              <a:rPr lang="en-US" sz="1100" dirty="0" smtClean="0"/>
              <a:t> </a:t>
            </a:r>
            <a:r>
              <a:rPr lang="en-US" sz="1100" dirty="0" err="1" smtClean="0"/>
              <a:t>lớp</a:t>
            </a:r>
            <a:r>
              <a:rPr lang="en-US" sz="1100" dirty="0"/>
              <a:t> </a:t>
            </a:r>
            <a:r>
              <a:rPr lang="en-US" sz="1100" dirty="0" err="1" smtClean="0"/>
              <a:t>FashionMNIST</a:t>
            </a:r>
            <a:r>
              <a:rPr lang="en-US" sz="1100" dirty="0" smtClean="0"/>
              <a:t>. </a:t>
            </a:r>
          </a:p>
          <a:p>
            <a:pPr lvl="1"/>
            <a:r>
              <a:rPr lang="en-US" sz="1100" dirty="0" err="1" smtClean="0"/>
              <a:t>Phép</a:t>
            </a:r>
            <a:r>
              <a:rPr lang="en-US" sz="1100" dirty="0" smtClean="0"/>
              <a:t> </a:t>
            </a:r>
            <a:r>
              <a:rPr lang="en-US" sz="1100" dirty="0" err="1" smtClean="0"/>
              <a:t>tăng</a:t>
            </a:r>
            <a:r>
              <a:rPr lang="en-US" sz="1100" dirty="0" smtClean="0"/>
              <a:t> </a:t>
            </a:r>
            <a:r>
              <a:rPr lang="en-US" sz="1100" dirty="0" err="1" smtClean="0"/>
              <a:t>cường</a:t>
            </a:r>
            <a:r>
              <a:rPr lang="en-US" sz="1100" dirty="0" smtClean="0"/>
              <a:t> </a:t>
            </a:r>
            <a:r>
              <a:rPr lang="en-US" sz="1100" dirty="0" err="1" smtClean="0"/>
              <a:t>duy</a:t>
            </a:r>
            <a:r>
              <a:rPr lang="en-US" sz="1100" dirty="0" smtClean="0"/>
              <a:t> </a:t>
            </a:r>
            <a:r>
              <a:rPr lang="en-US" sz="1100" dirty="0" err="1" smtClean="0"/>
              <a:t>nhất</a:t>
            </a:r>
            <a:r>
              <a:rPr lang="en-US" sz="1100" dirty="0" smtClean="0"/>
              <a:t> </a:t>
            </a:r>
            <a:r>
              <a:rPr lang="en-US" sz="1100" dirty="0" err="1" smtClean="0"/>
              <a:t>được</a:t>
            </a:r>
            <a:r>
              <a:rPr lang="en-US" sz="1100" dirty="0" smtClean="0"/>
              <a:t> </a:t>
            </a:r>
            <a:r>
              <a:rPr lang="en-US" sz="1100" dirty="0" err="1" smtClean="0"/>
              <a:t>đưa</a:t>
            </a:r>
            <a:r>
              <a:rPr lang="en-US" sz="1100" dirty="0" smtClean="0"/>
              <a:t> </a:t>
            </a:r>
            <a:r>
              <a:rPr lang="en-US" sz="1100" dirty="0" err="1" smtClean="0"/>
              <a:t>vào</a:t>
            </a:r>
            <a:r>
              <a:rPr lang="en-US" sz="1100" dirty="0" smtClean="0"/>
              <a:t> </a:t>
            </a:r>
            <a:r>
              <a:rPr lang="en-US" sz="1100" dirty="0" err="1" smtClean="0"/>
              <a:t>là</a:t>
            </a:r>
            <a:r>
              <a:rPr lang="en-US" sz="1100" dirty="0" smtClean="0"/>
              <a:t> </a:t>
            </a:r>
            <a:r>
              <a:rPr lang="en-US" sz="1100" dirty="0" err="1" smtClean="0"/>
              <a:t>phép</a:t>
            </a:r>
            <a:r>
              <a:rPr lang="en-US" sz="1100" dirty="0" smtClean="0"/>
              <a:t> </a:t>
            </a:r>
            <a:r>
              <a:rPr lang="en-US" sz="1100" dirty="0" err="1" smtClean="0"/>
              <a:t>chuyển</a:t>
            </a:r>
            <a:r>
              <a:rPr lang="en-US" sz="1100" dirty="0" smtClean="0"/>
              <a:t> </a:t>
            </a:r>
            <a:r>
              <a:rPr lang="en-US" sz="1100" dirty="0" err="1" smtClean="0"/>
              <a:t>thành</a:t>
            </a:r>
            <a:r>
              <a:rPr lang="en-US" sz="1100" dirty="0" smtClean="0"/>
              <a:t> </a:t>
            </a:r>
            <a:r>
              <a:rPr lang="en-US" sz="1100" dirty="0" err="1" smtClean="0"/>
              <a:t>dạng</a:t>
            </a:r>
            <a:r>
              <a:rPr lang="en-US" sz="1100" dirty="0" smtClean="0"/>
              <a:t> tensor.</a:t>
            </a:r>
          </a:p>
          <a:p>
            <a:pPr marL="114300" indent="0">
              <a:buNone/>
            </a:pP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Picture 1"/>
          <p:cNvPicPr>
            <a:picLocks noChangeAspect="1"/>
          </p:cNvPicPr>
          <p:nvPr/>
        </p:nvPicPr>
        <p:blipFill>
          <a:blip r:embed="rId3"/>
          <a:stretch>
            <a:fillRect/>
          </a:stretch>
        </p:blipFill>
        <p:spPr>
          <a:xfrm>
            <a:off x="4511085" y="804546"/>
            <a:ext cx="4510065" cy="3110229"/>
          </a:xfrm>
          <a:prstGeom prst="rect">
            <a:avLst/>
          </a:prstGeom>
        </p:spPr>
      </p:pic>
    </p:spTree>
    <p:extLst>
      <p:ext uri="{BB962C8B-B14F-4D97-AF65-F5344CB8AC3E}">
        <p14:creationId xmlns:p14="http://schemas.microsoft.com/office/powerpoint/2010/main" val="1097491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Kiểm</a:t>
            </a:r>
            <a:r>
              <a:rPr lang="en-US" dirty="0" smtClean="0"/>
              <a:t> </a:t>
            </a:r>
            <a:r>
              <a:rPr lang="en-US" dirty="0" err="1" smtClean="0"/>
              <a:t>tra</a:t>
            </a:r>
            <a:r>
              <a:rPr lang="en-US" dirty="0" smtClean="0"/>
              <a:t> </a:t>
            </a:r>
            <a:r>
              <a:rPr lang="en-US" dirty="0" err="1" smtClean="0"/>
              <a:t>dữ</a:t>
            </a:r>
            <a:r>
              <a:rPr lang="en-US" dirty="0" smtClean="0"/>
              <a:t> </a:t>
            </a:r>
            <a:r>
              <a:rPr lang="en-US" dirty="0" err="1" smtClean="0"/>
              <a:t>liệu</a:t>
            </a:r>
            <a:endParaRPr lang="en-US" dirty="0"/>
          </a:p>
        </p:txBody>
      </p:sp>
      <p:sp>
        <p:nvSpPr>
          <p:cNvPr id="7" name="Text Placeholder 6"/>
          <p:cNvSpPr>
            <a:spLocks noGrp="1"/>
          </p:cNvSpPr>
          <p:nvPr>
            <p:ph type="body" idx="1"/>
          </p:nvPr>
        </p:nvSpPr>
        <p:spPr>
          <a:xfrm>
            <a:off x="310896" y="676656"/>
            <a:ext cx="4676740" cy="3967800"/>
          </a:xfrm>
        </p:spPr>
        <p:txBody>
          <a:bodyPr>
            <a:normAutofit/>
          </a:bodyPr>
          <a:lstStyle/>
          <a:p>
            <a:r>
              <a:rPr lang="en-US" sz="1400" dirty="0" err="1" smtClean="0"/>
              <a:t>Một</a:t>
            </a:r>
            <a:r>
              <a:rPr lang="en-US" sz="1400" dirty="0" smtClean="0"/>
              <a:t> </a:t>
            </a:r>
            <a:r>
              <a:rPr lang="en-US" sz="1400" dirty="0" err="1" smtClean="0"/>
              <a:t>vài</a:t>
            </a:r>
            <a:r>
              <a:rPr lang="en-US" sz="1400" dirty="0" smtClean="0"/>
              <a:t> </a:t>
            </a:r>
            <a:r>
              <a:rPr lang="en-US" sz="1400" dirty="0" err="1" smtClean="0"/>
              <a:t>mẫu</a:t>
            </a:r>
            <a:r>
              <a:rPr lang="en-US" sz="1400" dirty="0" smtClean="0"/>
              <a:t> (sample) </a:t>
            </a:r>
            <a:r>
              <a:rPr lang="en-US" sz="1400" dirty="0" err="1" smtClean="0"/>
              <a:t>trong</a:t>
            </a:r>
            <a:r>
              <a:rPr lang="en-US" sz="1400" dirty="0" smtClean="0"/>
              <a:t> </a:t>
            </a:r>
            <a:r>
              <a:rPr lang="en-US" sz="1400" dirty="0" err="1" smtClean="0"/>
              <a:t>tập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được</a:t>
            </a:r>
            <a:r>
              <a:rPr lang="en-US" sz="1400" dirty="0" smtClean="0"/>
              <a:t> </a:t>
            </a:r>
            <a:r>
              <a:rPr lang="en-US" sz="1400" dirty="0" err="1" smtClean="0"/>
              <a:t>vẽ</a:t>
            </a:r>
            <a:r>
              <a:rPr lang="en-US" sz="1400" dirty="0" smtClean="0"/>
              <a:t> </a:t>
            </a:r>
            <a:r>
              <a:rPr lang="en-US" sz="1400" dirty="0" err="1" smtClean="0"/>
              <a:t>ra</a:t>
            </a:r>
            <a:r>
              <a:rPr lang="en-US" sz="1400" dirty="0" smtClean="0"/>
              <a:t> </a:t>
            </a:r>
            <a:r>
              <a:rPr lang="en-US" sz="1400" dirty="0" err="1" smtClean="0"/>
              <a:t>bằng</a:t>
            </a:r>
            <a:r>
              <a:rPr lang="en-US" sz="1400" dirty="0" smtClean="0"/>
              <a:t> </a:t>
            </a:r>
            <a:r>
              <a:rPr lang="en-US" sz="1400" dirty="0" err="1" smtClean="0"/>
              <a:t>thư</a:t>
            </a:r>
            <a:r>
              <a:rPr lang="en-US" sz="1400" dirty="0" smtClean="0"/>
              <a:t> </a:t>
            </a:r>
            <a:r>
              <a:rPr lang="en-US" sz="1400" dirty="0" err="1" smtClean="0"/>
              <a:t>viện</a:t>
            </a:r>
            <a:r>
              <a:rPr lang="en-US" sz="1400" dirty="0" smtClean="0"/>
              <a:t> </a:t>
            </a:r>
            <a:r>
              <a:rPr lang="en-US" sz="1400" dirty="0" err="1" smtClean="0"/>
              <a:t>matplotlib</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5353525" y="676656"/>
            <a:ext cx="2596592" cy="4026029"/>
          </a:xfrm>
          <a:prstGeom prst="rect">
            <a:avLst/>
          </a:prstGeom>
        </p:spPr>
      </p:pic>
    </p:spTree>
    <p:extLst>
      <p:ext uri="{BB962C8B-B14F-4D97-AF65-F5344CB8AC3E}">
        <p14:creationId xmlns:p14="http://schemas.microsoft.com/office/powerpoint/2010/main" val="1932980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phân</a:t>
            </a:r>
            <a:r>
              <a:rPr lang="en-US" sz="2000" b="1" dirty="0" smtClean="0"/>
              <a:t> </a:t>
            </a:r>
            <a:r>
              <a:rPr lang="en-US" sz="2000" b="1" dirty="0" err="1" smtClean="0"/>
              <a:t>vùng</a:t>
            </a:r>
            <a:r>
              <a:rPr lang="en-US" sz="2000" b="1" dirty="0" smtClean="0"/>
              <a:t> </a:t>
            </a:r>
            <a:r>
              <a:rPr lang="en-US" sz="2000" b="1" dirty="0" err="1" smtClean="0"/>
              <a:t>ảnh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lớp</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err="1"/>
              <a:t>Giới</a:t>
            </a:r>
            <a:r>
              <a:rPr lang="en-US" sz="2000" b="1" dirty="0"/>
              <a:t> </a:t>
            </a:r>
            <a:r>
              <a:rPr lang="en-US" sz="2000" b="1" dirty="0" err="1"/>
              <a:t>thiệu</a:t>
            </a:r>
            <a:r>
              <a:rPr lang="en-US" sz="2000" b="1" dirty="0"/>
              <a:t> </a:t>
            </a:r>
            <a:r>
              <a:rPr lang="en-US" sz="2000" b="1" dirty="0" err="1" smtClean="0"/>
              <a:t>pytorch</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Dataset</a:t>
            </a:r>
            <a:endParaRPr lang="en-US" dirty="0"/>
          </a:p>
        </p:txBody>
      </p:sp>
      <p:sp>
        <p:nvSpPr>
          <p:cNvPr id="7" name="Text Placeholder 6"/>
          <p:cNvSpPr>
            <a:spLocks noGrp="1"/>
          </p:cNvSpPr>
          <p:nvPr>
            <p:ph type="body" idx="1"/>
          </p:nvPr>
        </p:nvSpPr>
        <p:spPr>
          <a:xfrm>
            <a:off x="310896" y="676656"/>
            <a:ext cx="4676740" cy="3967800"/>
          </a:xfrm>
        </p:spPr>
        <p:txBody>
          <a:bodyPr>
            <a:normAutofit fontScale="85000" lnSpcReduction="20000"/>
          </a:bodyPr>
          <a:lstStyle/>
          <a:p>
            <a:r>
              <a:rPr lang="en-US" dirty="0" err="1" smtClean="0"/>
              <a:t>Xây</a:t>
            </a:r>
            <a:r>
              <a:rPr lang="en-US" dirty="0" smtClean="0"/>
              <a:t> </a:t>
            </a:r>
            <a:r>
              <a:rPr lang="en-US" dirty="0" err="1" smtClean="0"/>
              <a:t>dựng</a:t>
            </a:r>
            <a:r>
              <a:rPr lang="en-US" dirty="0" smtClean="0"/>
              <a:t> </a:t>
            </a:r>
            <a:r>
              <a:rPr lang="en-US" dirty="0" err="1" smtClean="0"/>
              <a:t>một</a:t>
            </a:r>
            <a:r>
              <a:rPr lang="en-US" dirty="0" smtClean="0"/>
              <a:t> </a:t>
            </a:r>
            <a:r>
              <a:rPr lang="en-US" dirty="0" err="1" smtClean="0"/>
              <a:t>lớp</a:t>
            </a:r>
            <a:r>
              <a:rPr lang="en-US" dirty="0" smtClean="0"/>
              <a:t> dataset </a:t>
            </a:r>
            <a:r>
              <a:rPr lang="en-US" dirty="0" err="1" smtClean="0"/>
              <a:t>tuỳ</a:t>
            </a:r>
            <a:r>
              <a:rPr lang="en-US" dirty="0" smtClean="0"/>
              <a:t> </a:t>
            </a:r>
            <a:r>
              <a:rPr lang="en-US" dirty="0" err="1" smtClean="0"/>
              <a:t>chỉnh</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lớp</a:t>
            </a:r>
            <a:r>
              <a:rPr lang="en-US" dirty="0" smtClean="0"/>
              <a:t> </a:t>
            </a:r>
            <a:r>
              <a:rPr lang="en-US" dirty="0" err="1" smtClean="0"/>
              <a:t>FashionMNIST</a:t>
            </a:r>
            <a:r>
              <a:rPr lang="en-US" dirty="0" smtClean="0"/>
              <a:t>). </a:t>
            </a:r>
            <a:r>
              <a:rPr lang="en-US" dirty="0" err="1" smtClean="0"/>
              <a:t>Lớp</a:t>
            </a:r>
            <a:r>
              <a:rPr lang="en-US" dirty="0" smtClean="0"/>
              <a:t> </a:t>
            </a:r>
            <a:r>
              <a:rPr lang="en-US" dirty="0" err="1" smtClean="0"/>
              <a:t>này</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mẫu</a:t>
            </a:r>
            <a:r>
              <a:rPr lang="en-US" dirty="0" smtClean="0"/>
              <a:t> (sample)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a:t>
            </a:r>
          </a:p>
          <a:p>
            <a:endParaRPr lang="en-US" dirty="0"/>
          </a:p>
          <a:p>
            <a:r>
              <a:rPr lang="en-US" dirty="0" err="1" smtClean="0"/>
              <a:t>Hàm</a:t>
            </a:r>
            <a:r>
              <a:rPr lang="en-US" dirty="0" smtClean="0"/>
              <a:t> __</a:t>
            </a:r>
            <a:r>
              <a:rPr lang="en-US" dirty="0" err="1" smtClean="0"/>
              <a:t>init</a:t>
            </a:r>
            <a:r>
              <a:rPr lang="en-US" dirty="0" smtClean="0"/>
              <a:t>__:</a:t>
            </a:r>
          </a:p>
          <a:p>
            <a:pPr lvl="1"/>
            <a:r>
              <a:rPr lang="en-US" dirty="0" err="1"/>
              <a:t>Đ</a:t>
            </a:r>
            <a:r>
              <a:rPr lang="en-US" dirty="0" err="1" smtClean="0"/>
              <a:t>ọc</a:t>
            </a:r>
            <a:r>
              <a:rPr lang="en-US" dirty="0" smtClean="0"/>
              <a:t> file </a:t>
            </a:r>
            <a:r>
              <a:rPr lang="en-US" dirty="0" err="1" smtClean="0"/>
              <a:t>chứa</a:t>
            </a:r>
            <a:r>
              <a:rPr lang="en-US" dirty="0" smtClean="0"/>
              <a:t> </a:t>
            </a:r>
            <a:r>
              <a:rPr lang="en-US" dirty="0" err="1" smtClean="0"/>
              <a:t>nhãn</a:t>
            </a:r>
            <a:endParaRPr lang="en-US" dirty="0" smtClean="0"/>
          </a:p>
          <a:p>
            <a:pPr lvl="1"/>
            <a:r>
              <a:rPr lang="en-US" dirty="0" err="1" smtClean="0"/>
              <a:t>Lưu</a:t>
            </a:r>
            <a:r>
              <a:rPr lang="en-US" dirty="0" smtClean="0"/>
              <a:t> </a:t>
            </a:r>
            <a:r>
              <a:rPr lang="en-US" dirty="0" err="1" smtClean="0"/>
              <a:t>trữ</a:t>
            </a:r>
            <a:r>
              <a:rPr lang="en-US" dirty="0" smtClean="0"/>
              <a:t> </a:t>
            </a:r>
            <a:r>
              <a:rPr lang="en-US" dirty="0" err="1" smtClean="0"/>
              <a:t>thư</a:t>
            </a:r>
            <a:r>
              <a:rPr lang="en-US" dirty="0" smtClean="0"/>
              <a:t> </a:t>
            </a:r>
            <a:r>
              <a:rPr lang="en-US" dirty="0" err="1" smtClean="0"/>
              <a:t>mục</a:t>
            </a:r>
            <a:r>
              <a:rPr lang="en-US" dirty="0" smtClean="0"/>
              <a:t> </a:t>
            </a:r>
            <a:r>
              <a:rPr lang="en-US" dirty="0" err="1" smtClean="0"/>
              <a:t>chứa</a:t>
            </a:r>
            <a:r>
              <a:rPr lang="en-US" dirty="0" smtClean="0"/>
              <a:t> </a:t>
            </a:r>
            <a:r>
              <a:rPr lang="en-US" dirty="0" err="1" smtClean="0"/>
              <a:t>hình</a:t>
            </a:r>
            <a:r>
              <a:rPr lang="en-US" dirty="0" smtClean="0"/>
              <a:t> </a:t>
            </a:r>
            <a:r>
              <a:rPr lang="en-US" dirty="0" err="1" smtClean="0"/>
              <a:t>ảnh</a:t>
            </a:r>
            <a:r>
              <a:rPr lang="en-US" dirty="0" smtClean="0"/>
              <a:t>.</a:t>
            </a:r>
          </a:p>
          <a:p>
            <a:pPr lvl="1"/>
            <a:r>
              <a:rPr lang="en-US" dirty="0" err="1" smtClean="0"/>
              <a:t>Chọn</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sẽ</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r>
              <a:rPr lang="en-US" dirty="0" smtClean="0"/>
              <a:t>.</a:t>
            </a:r>
          </a:p>
          <a:p>
            <a:endParaRPr lang="en-US" dirty="0"/>
          </a:p>
          <a:p>
            <a:r>
              <a:rPr lang="en-US" dirty="0" err="1" smtClean="0"/>
              <a:t>Hàm</a:t>
            </a:r>
            <a:r>
              <a:rPr lang="en-US" dirty="0" smtClean="0"/>
              <a:t> __</a:t>
            </a:r>
            <a:r>
              <a:rPr lang="en-US" dirty="0" err="1" smtClean="0"/>
              <a:t>getitem</a:t>
            </a:r>
            <a:r>
              <a:rPr lang="en-US" dirty="0" smtClean="0"/>
              <a:t>__:</a:t>
            </a:r>
          </a:p>
          <a:p>
            <a:pPr lvl="1"/>
            <a:r>
              <a:rPr lang="en-US" dirty="0" err="1" smtClean="0"/>
              <a:t>Chọn</a:t>
            </a:r>
            <a:r>
              <a:rPr lang="en-US" dirty="0" smtClean="0"/>
              <a:t> </a:t>
            </a:r>
            <a:r>
              <a:rPr lang="en-US" dirty="0" err="1" smtClean="0"/>
              <a:t>ra</a:t>
            </a:r>
            <a:r>
              <a:rPr lang="en-US" dirty="0" smtClean="0"/>
              <a:t> </a:t>
            </a:r>
            <a:r>
              <a:rPr lang="en-US" dirty="0" err="1" smtClean="0"/>
              <a:t>một</a:t>
            </a:r>
            <a:r>
              <a:rPr lang="en-US" dirty="0" smtClean="0"/>
              <a:t> </a:t>
            </a:r>
            <a:r>
              <a:rPr lang="en-US" dirty="0" err="1" smtClean="0"/>
              <a:t>mẫu</a:t>
            </a:r>
            <a:r>
              <a:rPr lang="en-US" dirty="0" smtClean="0"/>
              <a:t> </a:t>
            </a:r>
            <a:r>
              <a:rPr lang="en-US" dirty="0" err="1" smtClean="0"/>
              <a:t>trong</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với</a:t>
            </a:r>
            <a:r>
              <a:rPr lang="en-US" dirty="0" smtClean="0"/>
              <a:t> index </a:t>
            </a:r>
            <a:r>
              <a:rPr lang="en-US" dirty="0" err="1" smtClean="0"/>
              <a:t>tương</a:t>
            </a:r>
            <a:r>
              <a:rPr lang="en-US" dirty="0" smtClean="0"/>
              <a:t> </a:t>
            </a:r>
            <a:r>
              <a:rPr lang="en-US" dirty="0" err="1" smtClean="0"/>
              <a:t>ứng</a:t>
            </a:r>
            <a:r>
              <a:rPr lang="en-US" dirty="0" smtClean="0"/>
              <a:t>. </a:t>
            </a:r>
          </a:p>
          <a:p>
            <a:pPr lvl="1"/>
            <a:r>
              <a:rPr lang="en-US" dirty="0" err="1" smtClean="0"/>
              <a:t>Đọc</a:t>
            </a:r>
            <a:r>
              <a:rPr lang="en-US" dirty="0" smtClean="0"/>
              <a:t> </a:t>
            </a:r>
            <a:r>
              <a:rPr lang="en-US" dirty="0" err="1" smtClean="0"/>
              <a:t>nhãn</a:t>
            </a:r>
            <a:r>
              <a:rPr lang="en-US" dirty="0" smtClean="0"/>
              <a:t> </a:t>
            </a:r>
            <a:r>
              <a:rPr lang="en-US" dirty="0" err="1" smtClean="0"/>
              <a:t>tương</a:t>
            </a:r>
            <a:r>
              <a:rPr lang="en-US" dirty="0" smtClean="0"/>
              <a:t> </a:t>
            </a:r>
            <a:r>
              <a:rPr lang="en-US" dirty="0" err="1" smtClean="0"/>
              <a:t>ứng</a:t>
            </a:r>
            <a:endParaRPr lang="en-US" dirty="0" smtClean="0"/>
          </a:p>
          <a:p>
            <a:pPr lvl="1"/>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đã</a:t>
            </a:r>
            <a:r>
              <a:rPr lang="en-US" dirty="0" smtClean="0"/>
              <a:t> </a:t>
            </a:r>
            <a:r>
              <a:rPr lang="en-US" dirty="0" err="1" smtClean="0"/>
              <a:t>chọn</a:t>
            </a:r>
            <a:r>
              <a:rPr lang="en-US" dirty="0" smtClean="0"/>
              <a:t> </a:t>
            </a:r>
            <a:r>
              <a:rPr lang="en-US" dirty="0" err="1" smtClean="0"/>
              <a:t>cho</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 name="Picture 1"/>
          <p:cNvPicPr>
            <a:picLocks noChangeAspect="1"/>
          </p:cNvPicPr>
          <p:nvPr/>
        </p:nvPicPr>
        <p:blipFill>
          <a:blip r:embed="rId2"/>
          <a:stretch>
            <a:fillRect/>
          </a:stretch>
        </p:blipFill>
        <p:spPr>
          <a:xfrm>
            <a:off x="4877973" y="1392380"/>
            <a:ext cx="4143177" cy="2445329"/>
          </a:xfrm>
          <a:prstGeom prst="rect">
            <a:avLst/>
          </a:prstGeom>
        </p:spPr>
      </p:pic>
    </p:spTree>
    <p:extLst>
      <p:ext uri="{BB962C8B-B14F-4D97-AF65-F5344CB8AC3E}">
        <p14:creationId xmlns:p14="http://schemas.microsoft.com/office/powerpoint/2010/main" val="34563390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Dataloader</a:t>
            </a:r>
            <a:endParaRPr lang="en-US" dirty="0"/>
          </a:p>
        </p:txBody>
      </p:sp>
      <p:sp>
        <p:nvSpPr>
          <p:cNvPr id="7" name="Text Placeholder 6"/>
          <p:cNvSpPr>
            <a:spLocks noGrp="1"/>
          </p:cNvSpPr>
          <p:nvPr>
            <p:ph type="body" idx="1"/>
          </p:nvPr>
        </p:nvSpPr>
        <p:spPr>
          <a:xfrm>
            <a:off x="310896" y="676656"/>
            <a:ext cx="3907813" cy="3967800"/>
          </a:xfrm>
        </p:spPr>
        <p:txBody>
          <a:bodyPr>
            <a:normAutofit/>
          </a:bodyPr>
          <a:lstStyle/>
          <a:p>
            <a:r>
              <a:rPr lang="en-US" sz="1400" dirty="0" err="1" smtClean="0"/>
              <a:t>Dataloader</a:t>
            </a:r>
            <a:r>
              <a:rPr lang="en-US" sz="1400" dirty="0" smtClean="0"/>
              <a:t> </a:t>
            </a:r>
            <a:r>
              <a:rPr lang="en-US" sz="1400" dirty="0" err="1" smtClean="0"/>
              <a:t>là</a:t>
            </a:r>
            <a:r>
              <a:rPr lang="en-US" sz="1400" dirty="0" smtClean="0"/>
              <a:t> </a:t>
            </a:r>
            <a:r>
              <a:rPr lang="en-US" sz="1400" dirty="0" err="1" smtClean="0"/>
              <a:t>một</a:t>
            </a:r>
            <a:r>
              <a:rPr lang="en-US" sz="1400" dirty="0" smtClean="0"/>
              <a:t> </a:t>
            </a:r>
            <a:r>
              <a:rPr lang="en-US" sz="1400" dirty="0" err="1" smtClean="0"/>
              <a:t>lớp</a:t>
            </a:r>
            <a:r>
              <a:rPr lang="en-US" sz="1400" dirty="0" smtClean="0"/>
              <a:t> </a:t>
            </a:r>
            <a:r>
              <a:rPr lang="en-US" sz="1400" dirty="0" err="1" smtClean="0"/>
              <a:t>dùng</a:t>
            </a:r>
            <a:r>
              <a:rPr lang="en-US" sz="1400" dirty="0" smtClean="0"/>
              <a:t> </a:t>
            </a:r>
            <a:r>
              <a:rPr lang="en-US" sz="1400" dirty="0" err="1" smtClean="0"/>
              <a:t>để</a:t>
            </a:r>
            <a:r>
              <a:rPr lang="en-US" sz="1400" dirty="0" smtClean="0"/>
              <a:t> </a:t>
            </a:r>
            <a:r>
              <a:rPr lang="en-US" sz="1400" dirty="0" err="1" smtClean="0"/>
              <a:t>cung</a:t>
            </a:r>
            <a:r>
              <a:rPr lang="en-US" sz="1400" dirty="0" smtClean="0"/>
              <a:t> </a:t>
            </a:r>
            <a:r>
              <a:rPr lang="en-US" sz="1400" dirty="0" err="1" smtClean="0"/>
              <a:t>cấp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huấn</a:t>
            </a:r>
            <a:r>
              <a:rPr lang="en-US" sz="1400" dirty="0" smtClean="0"/>
              <a:t> </a:t>
            </a:r>
            <a:r>
              <a:rPr lang="en-US" sz="1400" dirty="0" err="1" smtClean="0"/>
              <a:t>luyện</a:t>
            </a:r>
            <a:r>
              <a:rPr lang="en-US" sz="1400" dirty="0" smtClean="0"/>
              <a:t> </a:t>
            </a:r>
            <a:r>
              <a:rPr lang="en-US" sz="1400" dirty="0" err="1" smtClean="0"/>
              <a:t>theo</a:t>
            </a:r>
            <a:r>
              <a:rPr lang="en-US" sz="1400" dirty="0" smtClean="0"/>
              <a:t> </a:t>
            </a:r>
            <a:r>
              <a:rPr lang="en-US" sz="1400" dirty="0" err="1" smtClean="0"/>
              <a:t>dạng</a:t>
            </a:r>
            <a:r>
              <a:rPr lang="en-US" sz="1400" dirty="0" smtClean="0"/>
              <a:t> mini-batch. </a:t>
            </a:r>
            <a:r>
              <a:rPr lang="en-US" sz="1400" dirty="0" err="1" smtClean="0"/>
              <a:t>Đầu</a:t>
            </a:r>
            <a:r>
              <a:rPr lang="en-US" sz="1400" dirty="0" smtClean="0"/>
              <a:t> </a:t>
            </a:r>
            <a:r>
              <a:rPr lang="en-US" sz="1400" dirty="0" err="1" smtClean="0"/>
              <a:t>vào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này</a:t>
            </a:r>
            <a:r>
              <a:rPr lang="en-US" sz="1400" dirty="0" smtClean="0"/>
              <a:t> </a:t>
            </a:r>
            <a:r>
              <a:rPr lang="en-US" sz="1400" dirty="0" err="1" smtClean="0"/>
              <a:t>là</a:t>
            </a:r>
            <a:r>
              <a:rPr lang="en-US" sz="1400" dirty="0" smtClean="0"/>
              <a:t> </a:t>
            </a:r>
            <a:r>
              <a:rPr lang="en-US" sz="1400" dirty="0" err="1" smtClean="0"/>
              <a:t>lớp</a:t>
            </a:r>
            <a:r>
              <a:rPr lang="en-US" sz="1400" dirty="0" smtClean="0"/>
              <a:t> dataset </a:t>
            </a:r>
            <a:r>
              <a:rPr lang="en-US" sz="1400" dirty="0" err="1" smtClean="0"/>
              <a:t>đã</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trước</a:t>
            </a:r>
            <a:endParaRPr lang="en-US" sz="1400" dirty="0" smtClean="0"/>
          </a:p>
          <a:p>
            <a:endParaRPr lang="en-US" sz="1400" dirty="0" smtClean="0"/>
          </a:p>
          <a:p>
            <a:r>
              <a:rPr lang="en-US" sz="1400" dirty="0" err="1" smtClean="0"/>
              <a:t>Các</a:t>
            </a:r>
            <a:r>
              <a:rPr lang="en-US" sz="1400" dirty="0" smtClean="0"/>
              <a:t> </a:t>
            </a:r>
            <a:r>
              <a:rPr lang="en-US" sz="1400" dirty="0" err="1" smtClean="0"/>
              <a:t>tham</a:t>
            </a:r>
            <a:r>
              <a:rPr lang="en-US" sz="1400" dirty="0" smtClean="0"/>
              <a:t> </a:t>
            </a:r>
            <a:r>
              <a:rPr lang="en-US" sz="1400" dirty="0" err="1" smtClean="0"/>
              <a:t>số</a:t>
            </a:r>
            <a:r>
              <a:rPr lang="en-US" sz="1400" dirty="0" smtClean="0"/>
              <a:t>:</a:t>
            </a:r>
          </a:p>
          <a:p>
            <a:pPr lvl="1"/>
            <a:r>
              <a:rPr lang="en-US" sz="1200" dirty="0" smtClean="0"/>
              <a:t>Data: </a:t>
            </a:r>
            <a:r>
              <a:rPr lang="en-US" sz="1200" dirty="0" err="1" smtClean="0"/>
              <a:t>một</a:t>
            </a:r>
            <a:r>
              <a:rPr lang="en-US" sz="1200" dirty="0" smtClean="0"/>
              <a:t> instance </a:t>
            </a:r>
            <a:r>
              <a:rPr lang="en-US" sz="1200" dirty="0" err="1" smtClean="0"/>
              <a:t>của</a:t>
            </a:r>
            <a:r>
              <a:rPr lang="en-US" sz="1200" dirty="0" smtClean="0"/>
              <a:t> </a:t>
            </a:r>
            <a:r>
              <a:rPr lang="en-US" sz="1200" dirty="0" err="1" smtClean="0"/>
              <a:t>lớp</a:t>
            </a:r>
            <a:r>
              <a:rPr lang="en-US" sz="1200" dirty="0" smtClean="0"/>
              <a:t> Dataset</a:t>
            </a:r>
          </a:p>
          <a:p>
            <a:pPr lvl="1"/>
            <a:r>
              <a:rPr lang="en-US" sz="1200" dirty="0" err="1"/>
              <a:t>b</a:t>
            </a:r>
            <a:r>
              <a:rPr lang="en-US" sz="1200" dirty="0" err="1" smtClean="0"/>
              <a:t>atch_size</a:t>
            </a:r>
            <a:r>
              <a:rPr lang="en-US" sz="1200" dirty="0" smtClean="0"/>
              <a:t>: </a:t>
            </a:r>
            <a:r>
              <a:rPr lang="en-US" sz="1200" dirty="0" err="1" smtClean="0"/>
              <a:t>kích</a:t>
            </a:r>
            <a:r>
              <a:rPr lang="en-US" sz="1200" dirty="0" smtClean="0"/>
              <a:t> </a:t>
            </a:r>
            <a:r>
              <a:rPr lang="en-US" sz="1200" dirty="0" err="1" smtClean="0"/>
              <a:t>thước</a:t>
            </a:r>
            <a:r>
              <a:rPr lang="en-US" sz="1200" dirty="0" smtClean="0"/>
              <a:t> mini batch</a:t>
            </a:r>
          </a:p>
          <a:p>
            <a:pPr lvl="1"/>
            <a:r>
              <a:rPr lang="en-US" sz="1200" dirty="0"/>
              <a:t>s</a:t>
            </a:r>
            <a:r>
              <a:rPr lang="en-US" sz="1200" dirty="0" smtClean="0"/>
              <a:t>huffle: </a:t>
            </a:r>
            <a:r>
              <a:rPr lang="en-US" sz="1200" dirty="0" err="1" smtClean="0"/>
              <a:t>thay</a:t>
            </a:r>
            <a:r>
              <a:rPr lang="en-US" sz="1200" dirty="0" smtClean="0"/>
              <a:t> </a:t>
            </a:r>
            <a:r>
              <a:rPr lang="en-US" sz="1200" dirty="0" err="1" smtClean="0"/>
              <a:t>đổi</a:t>
            </a:r>
            <a:r>
              <a:rPr lang="en-US" sz="1200" dirty="0" smtClean="0"/>
              <a:t> </a:t>
            </a:r>
            <a:r>
              <a:rPr lang="en-US" sz="1200" dirty="0" err="1" smtClean="0"/>
              <a:t>thứ</a:t>
            </a:r>
            <a:r>
              <a:rPr lang="en-US" sz="1200" dirty="0" smtClean="0"/>
              <a:t> </a:t>
            </a:r>
            <a:r>
              <a:rPr lang="en-US" sz="1200" dirty="0" err="1" smtClean="0"/>
              <a:t>tự</a:t>
            </a:r>
            <a:r>
              <a:rPr lang="en-US" sz="1200" dirty="0" smtClean="0"/>
              <a:t> </a:t>
            </a:r>
            <a:r>
              <a:rPr lang="en-US" sz="1200" dirty="0" err="1" smtClean="0"/>
              <a:t>cung</a:t>
            </a:r>
            <a:r>
              <a:rPr lang="en-US" sz="1200" dirty="0" smtClean="0"/>
              <a:t> </a:t>
            </a:r>
            <a:r>
              <a:rPr lang="en-US" sz="1200" dirty="0" err="1" smtClean="0"/>
              <a:t>cấp</a:t>
            </a:r>
            <a:r>
              <a:rPr lang="en-US" sz="1200" dirty="0" smtClean="0"/>
              <a:t> </a:t>
            </a:r>
            <a:r>
              <a:rPr lang="en-US" sz="1200" dirty="0" err="1" smtClean="0"/>
              <a:t>dữ</a:t>
            </a:r>
            <a:r>
              <a:rPr lang="en-US" sz="1200" dirty="0" smtClean="0"/>
              <a:t> </a:t>
            </a:r>
            <a:r>
              <a:rPr lang="en-US" sz="1200" dirty="0" err="1" smtClean="0"/>
              <a:t>liệu</a:t>
            </a:r>
            <a:r>
              <a:rPr lang="en-US" sz="1200" dirty="0" smtClean="0"/>
              <a:t> hay </a:t>
            </a:r>
            <a:r>
              <a:rPr lang="en-US" sz="1200" dirty="0" err="1" smtClean="0"/>
              <a:t>không</a:t>
            </a: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3" name="Picture 2"/>
          <p:cNvPicPr>
            <a:picLocks noChangeAspect="1"/>
          </p:cNvPicPr>
          <p:nvPr/>
        </p:nvPicPr>
        <p:blipFill>
          <a:blip r:embed="rId2"/>
          <a:stretch>
            <a:fillRect/>
          </a:stretch>
        </p:blipFill>
        <p:spPr>
          <a:xfrm>
            <a:off x="4900449" y="853660"/>
            <a:ext cx="4120701" cy="3790796"/>
          </a:xfrm>
          <a:prstGeom prst="rect">
            <a:avLst/>
          </a:prstGeom>
        </p:spPr>
      </p:pic>
    </p:spTree>
    <p:extLst>
      <p:ext uri="{BB962C8B-B14F-4D97-AF65-F5344CB8AC3E}">
        <p14:creationId xmlns:p14="http://schemas.microsoft.com/office/powerpoint/2010/main" val="8209259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829140" cy="3967800"/>
          </a:xfrm>
        </p:spPr>
        <p:txBody>
          <a:bodyPr>
            <a:normAutofit lnSpcReduction="10000"/>
          </a:bodyPr>
          <a:lstStyle/>
          <a:p>
            <a:r>
              <a:rPr lang="en-US" sz="1400" dirty="0" err="1" smtClean="0"/>
              <a:t>Thư</a:t>
            </a:r>
            <a:r>
              <a:rPr lang="en-US" sz="1400" dirty="0" smtClean="0"/>
              <a:t> </a:t>
            </a:r>
            <a:r>
              <a:rPr lang="en-US" sz="1400" dirty="0" err="1" smtClean="0"/>
              <a:t>viện</a:t>
            </a:r>
            <a:r>
              <a:rPr lang="en-US" sz="1400" dirty="0" smtClean="0"/>
              <a:t> </a:t>
            </a:r>
            <a:r>
              <a:rPr lang="en-US" sz="1400" dirty="0" err="1" smtClean="0"/>
              <a:t>nn</a:t>
            </a:r>
            <a:r>
              <a:rPr lang="en-US" sz="1400" dirty="0" smtClean="0"/>
              <a:t> </a:t>
            </a:r>
            <a:r>
              <a:rPr lang="en-US" sz="1400" dirty="0" err="1" smtClean="0"/>
              <a:t>chứa</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để</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Lớp</a:t>
            </a:r>
            <a:r>
              <a:rPr lang="en-US" sz="1400" dirty="0" smtClean="0"/>
              <a:t> </a:t>
            </a:r>
            <a:r>
              <a:rPr lang="en-US" sz="1400" dirty="0" err="1" smtClean="0"/>
              <a:t>nn.Sequential</a:t>
            </a:r>
            <a:r>
              <a:rPr lang="en-US" sz="1400" dirty="0" smtClean="0"/>
              <a:t>: </a:t>
            </a:r>
            <a:r>
              <a:rPr lang="en-US" sz="1400" dirty="0" err="1" smtClean="0"/>
              <a:t>liên</a:t>
            </a:r>
            <a:r>
              <a:rPr lang="en-US" sz="1400" dirty="0" smtClean="0"/>
              <a:t> </a:t>
            </a:r>
            <a:r>
              <a:rPr lang="en-US" sz="1400" dirty="0" err="1" smtClean="0"/>
              <a:t>kết</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riêng</a:t>
            </a:r>
            <a:r>
              <a:rPr lang="en-US" sz="1400" dirty="0" smtClean="0"/>
              <a:t> </a:t>
            </a:r>
            <a:r>
              <a:rPr lang="en-US" sz="1400" dirty="0" err="1" smtClean="0"/>
              <a:t>lẻ</a:t>
            </a:r>
            <a:endParaRPr lang="en-US" sz="1400" dirty="0" smtClean="0"/>
          </a:p>
          <a:p>
            <a:pPr lvl="1"/>
            <a:r>
              <a:rPr lang="en-US" sz="1400" dirty="0" err="1" smtClean="0"/>
              <a:t>Lớp</a:t>
            </a:r>
            <a:r>
              <a:rPr lang="en-US" sz="1400" dirty="0" smtClean="0"/>
              <a:t> </a:t>
            </a:r>
            <a:r>
              <a:rPr lang="en-US" sz="1400" dirty="0" err="1" smtClean="0"/>
              <a:t>nn.Flatten</a:t>
            </a:r>
            <a:r>
              <a:rPr lang="en-US" sz="1400" dirty="0" smtClean="0"/>
              <a:t>: </a:t>
            </a:r>
            <a:r>
              <a:rPr lang="en-US" sz="1400" dirty="0" err="1" smtClean="0"/>
              <a:t>chuyển</a:t>
            </a:r>
            <a:r>
              <a:rPr lang="en-US" sz="1400" dirty="0" smtClean="0"/>
              <a:t> ma </a:t>
            </a:r>
            <a:r>
              <a:rPr lang="en-US" sz="1400" dirty="0" err="1" smtClean="0"/>
              <a:t>trận</a:t>
            </a:r>
            <a:r>
              <a:rPr lang="en-US" sz="1400" dirty="0" smtClean="0"/>
              <a:t> </a:t>
            </a:r>
            <a:r>
              <a:rPr lang="en-US" sz="1400" dirty="0" err="1" smtClean="0"/>
              <a:t>thành</a:t>
            </a:r>
            <a:r>
              <a:rPr lang="en-US" sz="1400" dirty="0" smtClean="0"/>
              <a:t> vector</a:t>
            </a:r>
          </a:p>
          <a:p>
            <a:pPr lvl="1"/>
            <a:r>
              <a:rPr lang="en-US" sz="1400" dirty="0" err="1"/>
              <a:t>Lớp</a:t>
            </a:r>
            <a:r>
              <a:rPr lang="en-US" sz="1400" dirty="0"/>
              <a:t> </a:t>
            </a:r>
            <a:r>
              <a:rPr lang="en-US" sz="1400" dirty="0" err="1"/>
              <a:t>nn.Linear</a:t>
            </a:r>
            <a:r>
              <a:rPr lang="en-US" sz="1400" dirty="0"/>
              <a:t>: </a:t>
            </a:r>
            <a:r>
              <a:rPr lang="en-US" sz="1400" dirty="0" err="1"/>
              <a:t>lớp</a:t>
            </a:r>
            <a:r>
              <a:rPr lang="en-US" sz="1400" dirty="0"/>
              <a:t> fully connected </a:t>
            </a:r>
            <a:r>
              <a:rPr lang="en-US" sz="1400" dirty="0" err="1"/>
              <a:t>với</a:t>
            </a:r>
            <a:r>
              <a:rPr lang="en-US" sz="1400" dirty="0"/>
              <a:t> </a:t>
            </a:r>
            <a:r>
              <a:rPr lang="en-US" sz="1400" dirty="0" err="1"/>
              <a:t>thông</a:t>
            </a:r>
            <a:r>
              <a:rPr lang="en-US" sz="1400" dirty="0"/>
              <a:t> </a:t>
            </a:r>
            <a:r>
              <a:rPr lang="en-US" sz="1400" dirty="0" err="1"/>
              <a:t>số</a:t>
            </a:r>
            <a:r>
              <a:rPr lang="en-US" sz="1400" dirty="0"/>
              <a:t> </a:t>
            </a:r>
            <a:r>
              <a:rPr lang="en-US" sz="1400" dirty="0" err="1"/>
              <a:t>là</a:t>
            </a:r>
            <a:r>
              <a:rPr lang="en-US" sz="1400" dirty="0"/>
              <a:t> </a:t>
            </a:r>
            <a:r>
              <a:rPr lang="en-US" sz="1400" dirty="0" err="1"/>
              <a:t>số</a:t>
            </a:r>
            <a:r>
              <a:rPr lang="en-US" sz="1400" dirty="0"/>
              <a:t> neuron </a:t>
            </a:r>
            <a:r>
              <a:rPr lang="en-US" sz="1400" dirty="0" err="1"/>
              <a:t>của</a:t>
            </a:r>
            <a:r>
              <a:rPr lang="en-US" sz="1400" dirty="0"/>
              <a:t> </a:t>
            </a:r>
            <a:r>
              <a:rPr lang="en-US" sz="1400" dirty="0" err="1"/>
              <a:t>đầu</a:t>
            </a:r>
            <a:r>
              <a:rPr lang="en-US" sz="1400" dirty="0"/>
              <a:t> </a:t>
            </a:r>
            <a:r>
              <a:rPr lang="en-US" sz="1400" dirty="0" err="1"/>
              <a:t>vào</a:t>
            </a:r>
            <a:r>
              <a:rPr lang="en-US" sz="1400" dirty="0"/>
              <a:t> </a:t>
            </a:r>
            <a:r>
              <a:rPr lang="en-US" sz="1400" dirty="0" err="1"/>
              <a:t>và</a:t>
            </a:r>
            <a:r>
              <a:rPr lang="en-US" sz="1400" dirty="0"/>
              <a:t> </a:t>
            </a:r>
            <a:r>
              <a:rPr lang="en-US" sz="1400" dirty="0" err="1"/>
              <a:t>đầu</a:t>
            </a:r>
            <a:r>
              <a:rPr lang="en-US" sz="1400" dirty="0"/>
              <a:t> </a:t>
            </a:r>
            <a:r>
              <a:rPr lang="en-US" sz="1400" dirty="0" err="1"/>
              <a:t>ra.</a:t>
            </a:r>
            <a:r>
              <a:rPr lang="en-US" sz="1400" dirty="0"/>
              <a:t> </a:t>
            </a:r>
            <a:endParaRPr lang="en-US" sz="1400" dirty="0" smtClean="0"/>
          </a:p>
          <a:p>
            <a:pPr lvl="1"/>
            <a:r>
              <a:rPr lang="en-US" sz="1400" dirty="0" err="1" smtClean="0"/>
              <a:t>Lớp</a:t>
            </a:r>
            <a:r>
              <a:rPr lang="en-US" sz="1400" dirty="0" smtClean="0"/>
              <a:t> </a:t>
            </a:r>
            <a:r>
              <a:rPr lang="en-US" sz="1400" dirty="0" err="1"/>
              <a:t>nn.ReLU</a:t>
            </a:r>
            <a:r>
              <a:rPr lang="en-US" sz="1400" dirty="0"/>
              <a:t>: </a:t>
            </a:r>
            <a:r>
              <a:rPr lang="en-US" sz="1400" dirty="0" err="1"/>
              <a:t>hàm</a:t>
            </a:r>
            <a:r>
              <a:rPr lang="en-US" sz="1400" dirty="0"/>
              <a:t> </a:t>
            </a:r>
            <a:r>
              <a:rPr lang="en-US" sz="1400" dirty="0" err="1"/>
              <a:t>kích</a:t>
            </a:r>
            <a:r>
              <a:rPr lang="en-US" sz="1400" dirty="0"/>
              <a:t> </a:t>
            </a:r>
            <a:r>
              <a:rPr lang="en-US" sz="1400" dirty="0" err="1"/>
              <a:t>hoạt</a:t>
            </a:r>
            <a:r>
              <a:rPr lang="en-US" sz="1400" dirty="0"/>
              <a:t> </a:t>
            </a:r>
            <a:r>
              <a:rPr lang="en-US" sz="1400" dirty="0" smtClean="0"/>
              <a:t>RELU</a:t>
            </a:r>
          </a:p>
          <a:p>
            <a:pPr lvl="1"/>
            <a:endParaRPr lang="en-US" sz="1400" dirty="0" smtClean="0"/>
          </a:p>
          <a:p>
            <a:r>
              <a:rPr lang="en-US" sz="1600" dirty="0" err="1" smtClean="0"/>
              <a:t>Hàm</a:t>
            </a:r>
            <a:r>
              <a:rPr lang="en-US" sz="1600" dirty="0" smtClean="0"/>
              <a:t> __</a:t>
            </a:r>
            <a:r>
              <a:rPr lang="en-US" sz="1600" dirty="0" err="1" smtClean="0"/>
              <a:t>init</a:t>
            </a:r>
            <a:r>
              <a:rPr lang="en-US" sz="1600" dirty="0" smtClean="0"/>
              <a:t>__ </a:t>
            </a:r>
            <a:r>
              <a:rPr lang="en-US" sz="1600" dirty="0" err="1" smtClean="0"/>
              <a:t>để</a:t>
            </a: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mô</a:t>
            </a:r>
            <a:r>
              <a:rPr lang="en-US" sz="1600" dirty="0" smtClean="0"/>
              <a:t> </a:t>
            </a:r>
            <a:r>
              <a:rPr lang="en-US" sz="1600" dirty="0" err="1" smtClean="0"/>
              <a:t>hình</a:t>
            </a:r>
            <a:endParaRPr lang="en-US" sz="1600" dirty="0" smtClean="0"/>
          </a:p>
          <a:p>
            <a:r>
              <a:rPr lang="en-US" sz="1600" dirty="0" err="1" smtClean="0"/>
              <a:t>Hàm</a:t>
            </a:r>
            <a:r>
              <a:rPr lang="en-US" sz="1600" dirty="0" smtClean="0"/>
              <a:t> forward </a:t>
            </a:r>
            <a:r>
              <a:rPr lang="en-US" sz="1600" dirty="0" err="1" smtClean="0"/>
              <a:t>dùng</a:t>
            </a:r>
            <a:r>
              <a:rPr lang="en-US" sz="1600" dirty="0" smtClean="0"/>
              <a:t> </a:t>
            </a:r>
            <a:r>
              <a:rPr lang="en-US" sz="1600" dirty="0" err="1" smtClean="0"/>
              <a:t>để</a:t>
            </a:r>
            <a:r>
              <a:rPr lang="en-US" sz="1600" dirty="0" smtClean="0"/>
              <a:t> </a:t>
            </a:r>
            <a:r>
              <a:rPr lang="en-US" sz="1600" dirty="0" err="1" smtClean="0"/>
              <a:t>kích</a:t>
            </a:r>
            <a:r>
              <a:rPr lang="en-US" sz="1600" dirty="0" smtClean="0"/>
              <a:t> </a:t>
            </a:r>
            <a:r>
              <a:rPr lang="en-US" sz="1600" dirty="0" err="1" smtClean="0"/>
              <a:t>hoạt</a:t>
            </a:r>
            <a:r>
              <a:rPr lang="en-US" sz="1600" dirty="0" smtClean="0"/>
              <a:t> </a:t>
            </a:r>
            <a:r>
              <a:rPr lang="en-US" sz="1600" dirty="0" err="1" smtClean="0"/>
              <a:t>mô</a:t>
            </a:r>
            <a:r>
              <a:rPr lang="en-US" sz="1600" dirty="0" smtClean="0"/>
              <a:t> </a:t>
            </a:r>
            <a:r>
              <a:rPr lang="en-US" sz="1600" dirty="0" err="1" smtClean="0"/>
              <a:t>hình</a:t>
            </a:r>
            <a:r>
              <a:rPr lang="en-US" sz="1600" dirty="0" smtClean="0"/>
              <a:t> </a:t>
            </a:r>
            <a:r>
              <a:rPr lang="en-US" sz="1600" dirty="0" err="1" smtClean="0"/>
              <a:t>với</a:t>
            </a:r>
            <a:r>
              <a:rPr lang="en-US" sz="1600" dirty="0" smtClean="0"/>
              <a:t> tensor </a:t>
            </a:r>
            <a:r>
              <a:rPr lang="en-US" sz="1600" dirty="0" err="1" smtClean="0"/>
              <a:t>đầu</a:t>
            </a:r>
            <a:r>
              <a:rPr lang="en-US" sz="1600" dirty="0" smtClean="0"/>
              <a:t> </a:t>
            </a:r>
            <a:r>
              <a:rPr lang="en-US" sz="1600" dirty="0" err="1" smtClean="0"/>
              <a:t>vào</a:t>
            </a:r>
            <a:r>
              <a:rPr lang="en-US" sz="1600" dirty="0" smtClean="0"/>
              <a:t> x.</a:t>
            </a:r>
            <a:endParaRPr lang="en-US" sz="1600" dirty="0"/>
          </a:p>
          <a:p>
            <a:endParaRPr lang="en-US" sz="1400" dirty="0" smtClean="0"/>
          </a:p>
          <a:p>
            <a:r>
              <a:rPr lang="en-US" sz="1400" dirty="0" err="1" smtClean="0"/>
              <a:t>Ví</a:t>
            </a:r>
            <a:r>
              <a:rPr lang="en-US" sz="1400" dirty="0" smtClean="0"/>
              <a:t> </a:t>
            </a:r>
            <a:r>
              <a:rPr lang="en-US" sz="1400" dirty="0" err="1" smtClean="0"/>
              <a:t>dụ</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phân</a:t>
            </a:r>
            <a:r>
              <a:rPr lang="en-US" sz="1400" dirty="0" smtClean="0"/>
              <a:t> </a:t>
            </a:r>
            <a:r>
              <a:rPr lang="en-US" sz="1400" dirty="0" err="1" smtClean="0"/>
              <a:t>loại</a:t>
            </a:r>
            <a:r>
              <a:rPr lang="en-US" sz="1400" dirty="0" smtClean="0"/>
              <a:t> </a:t>
            </a:r>
            <a:r>
              <a:rPr lang="en-US" sz="1400" dirty="0" err="1" smtClean="0"/>
              <a:t>ảnh</a:t>
            </a:r>
            <a:r>
              <a:rPr lang="en-US" sz="1400" dirty="0" smtClean="0"/>
              <a:t> </a:t>
            </a:r>
            <a:r>
              <a:rPr lang="en-US" sz="1400" dirty="0" err="1" smtClean="0"/>
              <a:t>FashionMNIST</a:t>
            </a:r>
            <a:r>
              <a:rPr lang="en-US" sz="1400" dirty="0" smtClean="0"/>
              <a:t>:</a:t>
            </a:r>
          </a:p>
          <a:p>
            <a:pPr lvl="1"/>
            <a:r>
              <a:rPr lang="en-US" sz="1400" dirty="0" smtClean="0"/>
              <a:t> </a:t>
            </a:r>
            <a:r>
              <a:rPr lang="en-US" sz="1400" dirty="0" err="1"/>
              <a:t>Lớp</a:t>
            </a:r>
            <a:r>
              <a:rPr lang="en-US" sz="1400" dirty="0"/>
              <a:t> </a:t>
            </a:r>
            <a:r>
              <a:rPr lang="en-US" sz="1400" dirty="0" err="1"/>
              <a:t>đầu</a:t>
            </a:r>
            <a:r>
              <a:rPr lang="en-US" sz="1400" dirty="0"/>
              <a:t> </a:t>
            </a:r>
            <a:r>
              <a:rPr lang="en-US" sz="1400" dirty="0" err="1"/>
              <a:t>tiên</a:t>
            </a:r>
            <a:r>
              <a:rPr lang="en-US" sz="1400" dirty="0"/>
              <a:t> </a:t>
            </a:r>
            <a:r>
              <a:rPr lang="en-US" sz="1400" dirty="0" err="1"/>
              <a:t>là</a:t>
            </a:r>
            <a:r>
              <a:rPr lang="en-US" sz="1400" dirty="0"/>
              <a:t> </a:t>
            </a:r>
            <a:r>
              <a:rPr lang="en-US" sz="1400" dirty="0" err="1"/>
              <a:t>ảnh</a:t>
            </a:r>
            <a:r>
              <a:rPr lang="en-US" sz="1400" dirty="0"/>
              <a:t> </a:t>
            </a:r>
            <a:r>
              <a:rPr lang="en-US" sz="1400" dirty="0" err="1"/>
              <a:t>nên</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28x28.</a:t>
            </a:r>
          </a:p>
          <a:p>
            <a:pPr lvl="1"/>
            <a:r>
              <a:rPr lang="en-US" sz="1400" dirty="0" smtClean="0"/>
              <a:t>2 </a:t>
            </a:r>
            <a:r>
              <a:rPr lang="en-US" sz="1400" dirty="0" err="1" smtClean="0"/>
              <a:t>lớp</a:t>
            </a:r>
            <a:r>
              <a:rPr lang="en-US" sz="1400" dirty="0" smtClean="0"/>
              <a:t> </a:t>
            </a:r>
            <a:r>
              <a:rPr lang="en-US" sz="1400" dirty="0" err="1" smtClean="0"/>
              <a:t>giữa</a:t>
            </a:r>
            <a:r>
              <a:rPr lang="en-US" sz="1400" dirty="0" smtClean="0"/>
              <a:t> </a:t>
            </a:r>
            <a:r>
              <a:rPr lang="en-US" sz="1400" dirty="0" err="1" smtClean="0"/>
              <a:t>có</a:t>
            </a:r>
            <a:r>
              <a:rPr lang="en-US" sz="1400" dirty="0" smtClean="0"/>
              <a:t> 512 neuron </a:t>
            </a:r>
            <a:r>
              <a:rPr lang="en-US" sz="1400" dirty="0" err="1" smtClean="0"/>
              <a:t>mỗi</a:t>
            </a:r>
            <a:r>
              <a:rPr lang="en-US" sz="1400" dirty="0" smtClean="0"/>
              <a:t> </a:t>
            </a:r>
            <a:r>
              <a:rPr lang="en-US" sz="1400" dirty="0" err="1" smtClean="0"/>
              <a:t>lớp</a:t>
            </a:r>
            <a:endParaRPr lang="en-US" sz="1400" dirty="0" smtClean="0"/>
          </a:p>
          <a:p>
            <a:pPr lvl="1"/>
            <a:r>
              <a:rPr lang="en-US" sz="1400" dirty="0" err="1" smtClean="0"/>
              <a:t>Lớp</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có</a:t>
            </a:r>
            <a:r>
              <a:rPr lang="en-US" sz="1400" dirty="0" smtClean="0"/>
              <a:t> 10 neuron </a:t>
            </a:r>
            <a:r>
              <a:rPr lang="en-US" sz="1400" dirty="0" err="1" smtClean="0"/>
              <a:t>ứng</a:t>
            </a:r>
            <a:r>
              <a:rPr lang="en-US" sz="1400" dirty="0" smtClean="0"/>
              <a:t> </a:t>
            </a:r>
            <a:r>
              <a:rPr lang="en-US" sz="1400" dirty="0" err="1" smtClean="0"/>
              <a:t>với</a:t>
            </a:r>
            <a:r>
              <a:rPr lang="en-US" sz="1400" dirty="0" smtClean="0"/>
              <a:t> 10 </a:t>
            </a:r>
            <a:r>
              <a:rPr lang="en-US" sz="1400" dirty="0" err="1" smtClean="0"/>
              <a:t>lớp</a:t>
            </a:r>
            <a:r>
              <a:rPr lang="en-US" sz="1400" dirty="0" smtClean="0"/>
              <a:t> </a:t>
            </a:r>
            <a:r>
              <a:rPr lang="en-US" sz="1400" dirty="0" err="1" smtClean="0"/>
              <a:t>nhãn</a:t>
            </a:r>
            <a:r>
              <a:rPr lang="en-US" sz="1400" dirty="0" smtClean="0"/>
              <a:t> </a:t>
            </a:r>
          </a:p>
          <a:p>
            <a:pPr lvl="1"/>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3" name="Picture 2"/>
          <p:cNvPicPr>
            <a:picLocks noChangeAspect="1"/>
          </p:cNvPicPr>
          <p:nvPr/>
        </p:nvPicPr>
        <p:blipFill>
          <a:blip r:embed="rId2"/>
          <a:stretch>
            <a:fillRect/>
          </a:stretch>
        </p:blipFill>
        <p:spPr>
          <a:xfrm>
            <a:off x="5324761" y="759550"/>
            <a:ext cx="3507489" cy="3802011"/>
          </a:xfrm>
          <a:prstGeom prst="rect">
            <a:avLst/>
          </a:prstGeom>
        </p:spPr>
      </p:pic>
    </p:spTree>
    <p:extLst>
      <p:ext uri="{BB962C8B-B14F-4D97-AF65-F5344CB8AC3E}">
        <p14:creationId xmlns:p14="http://schemas.microsoft.com/office/powerpoint/2010/main" val="26448466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615065" cy="3967800"/>
          </a:xfrm>
        </p:spPr>
        <p:txBody>
          <a:bodyPr>
            <a:normAutofit/>
          </a:bodyPr>
          <a:lstStyle/>
          <a:p>
            <a:r>
              <a:rPr lang="en-US" sz="1400" dirty="0" err="1" smtClean="0"/>
              <a:t>Có</a:t>
            </a:r>
            <a:r>
              <a:rPr lang="en-US" sz="1400" dirty="0" smtClean="0"/>
              <a:t> </a:t>
            </a:r>
            <a:r>
              <a:rPr lang="en-US" sz="1400" dirty="0" err="1" smtClean="0"/>
              <a:t>thể</a:t>
            </a:r>
            <a:r>
              <a:rPr lang="en-US" sz="1400" dirty="0" smtClean="0"/>
              <a:t> </a:t>
            </a:r>
            <a:r>
              <a:rPr lang="en-US" sz="1400" dirty="0" err="1" smtClean="0"/>
              <a:t>dùng</a:t>
            </a:r>
            <a:r>
              <a:rPr lang="en-US" sz="1400" dirty="0" smtClean="0"/>
              <a:t> </a:t>
            </a:r>
            <a:r>
              <a:rPr lang="en-US" sz="1400" dirty="0" err="1" smtClean="0"/>
              <a:t>hàm</a:t>
            </a:r>
            <a:r>
              <a:rPr lang="en-US" sz="1400" dirty="0" smtClean="0"/>
              <a:t> print </a:t>
            </a:r>
            <a:r>
              <a:rPr lang="en-US" sz="1400" dirty="0" err="1" smtClean="0"/>
              <a:t>để</a:t>
            </a:r>
            <a:r>
              <a:rPr lang="en-US" sz="1400" dirty="0" smtClean="0"/>
              <a:t> in </a:t>
            </a:r>
            <a:r>
              <a:rPr lang="en-US" sz="1400" dirty="0" err="1" smtClean="0"/>
              <a:t>cấu</a:t>
            </a:r>
            <a:r>
              <a:rPr lang="en-US" sz="1400" dirty="0" smtClean="0"/>
              <a:t> </a:t>
            </a:r>
            <a:r>
              <a:rPr lang="en-US" sz="1400" dirty="0" err="1" smtClean="0"/>
              <a:t>trúc</a:t>
            </a:r>
            <a:r>
              <a:rPr lang="en-US" sz="1400" dirty="0" smtClean="0"/>
              <a:t> </a:t>
            </a:r>
            <a:r>
              <a:rPr lang="en-US" sz="1400" dirty="0" err="1" smtClean="0"/>
              <a:t>mô</a:t>
            </a:r>
            <a:r>
              <a:rPr lang="en-US" sz="1400" dirty="0" smtClean="0"/>
              <a:t> </a:t>
            </a:r>
            <a:r>
              <a:rPr lang="en-US" sz="1400" dirty="0" err="1" smtClean="0"/>
              <a:t>hình</a:t>
            </a:r>
            <a:endParaRPr lang="en-US" sz="1400" dirty="0" smtClean="0"/>
          </a:p>
          <a:p>
            <a:endParaRPr lang="en-US" sz="1400" dirty="0"/>
          </a:p>
          <a:p>
            <a:endParaRPr lang="en-US" sz="1400" dirty="0"/>
          </a:p>
          <a:p>
            <a:r>
              <a:rPr lang="en-US" sz="1400" dirty="0" err="1" smtClean="0"/>
              <a:t>Ví</a:t>
            </a:r>
            <a:r>
              <a:rPr lang="en-US" sz="1400" dirty="0" smtClean="0"/>
              <a:t> </a:t>
            </a:r>
            <a:r>
              <a:rPr lang="en-US" sz="1400" dirty="0" err="1" smtClean="0"/>
              <a:t>dụ</a:t>
            </a:r>
            <a:r>
              <a:rPr lang="en-US" sz="1400" dirty="0" smtClean="0"/>
              <a:t>:</a:t>
            </a:r>
          </a:p>
          <a:p>
            <a:pPr lvl="1"/>
            <a:r>
              <a:rPr lang="en-US" sz="1400" dirty="0" err="1"/>
              <a:t>Thử</a:t>
            </a:r>
            <a:r>
              <a:rPr lang="en-US" sz="1400" dirty="0"/>
              <a:t> </a:t>
            </a:r>
            <a:r>
              <a:rPr lang="en-US" sz="1400" dirty="0" err="1"/>
              <a:t>nghiệm</a:t>
            </a:r>
            <a:r>
              <a:rPr lang="en-US" sz="1400" dirty="0"/>
              <a:t> </a:t>
            </a:r>
            <a:r>
              <a:rPr lang="en-US" sz="1400" dirty="0" err="1"/>
              <a:t>mô</a:t>
            </a:r>
            <a:r>
              <a:rPr lang="en-US" sz="1400" dirty="0"/>
              <a:t> </a:t>
            </a:r>
            <a:r>
              <a:rPr lang="en-US" sz="1400" dirty="0" err="1"/>
              <a:t>hình</a:t>
            </a:r>
            <a:r>
              <a:rPr lang="en-US" sz="1400" dirty="0"/>
              <a:t> </a:t>
            </a:r>
            <a:r>
              <a:rPr lang="en-US" sz="1400" dirty="0" err="1"/>
              <a:t>trên</a:t>
            </a:r>
            <a:r>
              <a:rPr lang="en-US" sz="1400" dirty="0"/>
              <a:t> </a:t>
            </a:r>
            <a:r>
              <a:rPr lang="en-US" sz="1400" dirty="0" err="1"/>
              <a:t>một</a:t>
            </a:r>
            <a:r>
              <a:rPr lang="en-US" sz="1400" dirty="0"/>
              <a:t> </a:t>
            </a:r>
            <a:r>
              <a:rPr lang="en-US" sz="1400" dirty="0" err="1"/>
              <a:t>đầu</a:t>
            </a:r>
            <a:r>
              <a:rPr lang="en-US" sz="1400" dirty="0"/>
              <a:t> </a:t>
            </a:r>
            <a:r>
              <a:rPr lang="en-US" sz="1400" dirty="0" err="1"/>
              <a:t>vào</a:t>
            </a:r>
            <a:r>
              <a:rPr lang="en-US" sz="1400" dirty="0"/>
              <a:t> </a:t>
            </a:r>
            <a:r>
              <a:rPr lang="en-US" sz="1400" dirty="0" err="1"/>
              <a:t>có</a:t>
            </a:r>
            <a:r>
              <a:rPr lang="en-US" sz="1400" dirty="0"/>
              <a:t> </a:t>
            </a:r>
            <a:r>
              <a:rPr lang="en-US" sz="1400" dirty="0" err="1"/>
              <a:t>cùng</a:t>
            </a:r>
            <a:r>
              <a:rPr lang="en-US" sz="1400" dirty="0"/>
              <a:t> </a:t>
            </a:r>
            <a:r>
              <a:rPr lang="en-US" sz="1400" dirty="0" err="1"/>
              <a:t>kích</a:t>
            </a:r>
            <a:r>
              <a:rPr lang="en-US" sz="1400" dirty="0"/>
              <a:t> </a:t>
            </a:r>
            <a:r>
              <a:rPr lang="en-US" sz="1400" dirty="0" err="1"/>
              <a:t>thước</a:t>
            </a:r>
            <a:r>
              <a:rPr lang="en-US" sz="1400" dirty="0"/>
              <a:t> </a:t>
            </a:r>
            <a:r>
              <a:rPr lang="en-US" sz="1400" dirty="0" err="1"/>
              <a:t>ảnh</a:t>
            </a:r>
            <a:r>
              <a:rPr lang="en-US" sz="1400" dirty="0"/>
              <a:t> (28x28). </a:t>
            </a:r>
            <a:r>
              <a:rPr lang="en-US" sz="1400" dirty="0" err="1"/>
              <a:t>Một</a:t>
            </a:r>
            <a:r>
              <a:rPr lang="en-US" sz="1400" dirty="0"/>
              <a:t> </a:t>
            </a:r>
            <a:r>
              <a:rPr lang="en-US" sz="1400" dirty="0" err="1"/>
              <a:t>chiều</a:t>
            </a:r>
            <a:r>
              <a:rPr lang="en-US" sz="1400" dirty="0"/>
              <a:t> </a:t>
            </a:r>
            <a:r>
              <a:rPr lang="en-US" sz="1400" dirty="0" err="1"/>
              <a:t>được</a:t>
            </a:r>
            <a:r>
              <a:rPr lang="en-US" sz="1400" dirty="0"/>
              <a:t> </a:t>
            </a:r>
            <a:r>
              <a:rPr lang="en-US" sz="1400" dirty="0" err="1"/>
              <a:t>thêm</a:t>
            </a:r>
            <a:r>
              <a:rPr lang="en-US" sz="1400" dirty="0"/>
              <a:t> </a:t>
            </a:r>
            <a:r>
              <a:rPr lang="en-US" sz="1400" dirty="0" err="1"/>
              <a:t>vào</a:t>
            </a:r>
            <a:r>
              <a:rPr lang="en-US" sz="1400" dirty="0"/>
              <a:t> </a:t>
            </a:r>
            <a:r>
              <a:rPr lang="en-US" sz="1400" dirty="0" err="1"/>
              <a:t>để</a:t>
            </a:r>
            <a:r>
              <a:rPr lang="en-US" sz="1400" dirty="0"/>
              <a:t> </a:t>
            </a:r>
            <a:r>
              <a:rPr lang="en-US" sz="1400" dirty="0" err="1"/>
              <a:t>ứng</a:t>
            </a:r>
            <a:r>
              <a:rPr lang="en-US" sz="1400" dirty="0"/>
              <a:t> </a:t>
            </a:r>
            <a:r>
              <a:rPr lang="en-US" sz="1400" dirty="0" err="1"/>
              <a:t>với</a:t>
            </a:r>
            <a:r>
              <a:rPr lang="en-US" sz="1400" dirty="0"/>
              <a:t> </a:t>
            </a:r>
            <a:r>
              <a:rPr lang="en-US" sz="1400" dirty="0" err="1"/>
              <a:t>số</a:t>
            </a:r>
            <a:r>
              <a:rPr lang="en-US" sz="1400" dirty="0"/>
              <a:t> </a:t>
            </a:r>
            <a:r>
              <a:rPr lang="en-US" sz="1400" dirty="0" err="1"/>
              <a:t>kênh</a:t>
            </a:r>
            <a:r>
              <a:rPr lang="en-US" sz="1400" dirty="0" smtClean="0"/>
              <a:t>.</a:t>
            </a:r>
          </a:p>
          <a:p>
            <a:pPr lvl="1"/>
            <a:r>
              <a:rPr lang="en-US" sz="1400" dirty="0" err="1" smtClean="0"/>
              <a:t>Hàm</a:t>
            </a:r>
            <a:r>
              <a:rPr lang="en-US" sz="1400" dirty="0" smtClean="0"/>
              <a:t> </a:t>
            </a:r>
            <a:r>
              <a:rPr lang="en-US" sz="1400" dirty="0" err="1" smtClean="0"/>
              <a:t>softmax</a:t>
            </a:r>
            <a:r>
              <a:rPr lang="en-US" sz="1400" dirty="0" smtClean="0"/>
              <a:t> </a:t>
            </a:r>
            <a:r>
              <a:rPr lang="en-US" sz="1400" dirty="0" err="1" smtClean="0"/>
              <a:t>được</a:t>
            </a:r>
            <a:r>
              <a:rPr lang="en-US" sz="1400" dirty="0" smtClean="0"/>
              <a:t> </a:t>
            </a:r>
            <a:r>
              <a:rPr lang="en-US" sz="1400" dirty="0" err="1" smtClean="0"/>
              <a:t>áp</a:t>
            </a:r>
            <a:r>
              <a:rPr lang="en-US" sz="1400" dirty="0" smtClean="0"/>
              <a:t> </a:t>
            </a:r>
            <a:r>
              <a:rPr lang="en-US" sz="1400" dirty="0" err="1" smtClean="0"/>
              <a:t>dụng</a:t>
            </a:r>
            <a:r>
              <a:rPr lang="en-US" sz="1400" dirty="0" smtClean="0"/>
              <a:t> </a:t>
            </a:r>
            <a:r>
              <a:rPr lang="en-US" sz="1400" dirty="0" err="1" smtClean="0"/>
              <a:t>để</a:t>
            </a:r>
            <a:r>
              <a:rPr lang="en-US" sz="1400" dirty="0" smtClean="0"/>
              <a:t> </a:t>
            </a:r>
            <a:r>
              <a:rPr lang="en-US" sz="1400" dirty="0" err="1" smtClean="0"/>
              <a:t>chuyển</a:t>
            </a:r>
            <a:r>
              <a:rPr lang="en-US" sz="1400" dirty="0" smtClean="0"/>
              <a:t> </a:t>
            </a:r>
            <a:r>
              <a:rPr lang="en-US" sz="1400" dirty="0" err="1" smtClean="0"/>
              <a:t>thành</a:t>
            </a:r>
            <a:r>
              <a:rPr lang="en-US" sz="1400" dirty="0" smtClean="0"/>
              <a:t> </a:t>
            </a:r>
            <a:r>
              <a:rPr lang="en-US" sz="1400" dirty="0" err="1" smtClean="0"/>
              <a:t>xác</a:t>
            </a:r>
            <a:r>
              <a:rPr lang="en-US" sz="1400" dirty="0" smtClean="0"/>
              <a:t> </a:t>
            </a:r>
            <a:r>
              <a:rPr lang="en-US" sz="1400" dirty="0" err="1" smtClean="0"/>
              <a:t>suất</a:t>
            </a:r>
            <a:r>
              <a:rPr lang="en-US" sz="1400" dirty="0" smtClean="0"/>
              <a:t>.</a:t>
            </a:r>
          </a:p>
          <a:p>
            <a:pPr lvl="1"/>
            <a:r>
              <a:rPr lang="en-US" sz="1400" dirty="0" err="1" smtClean="0"/>
              <a:t>Argmax</a:t>
            </a:r>
            <a:r>
              <a:rPr lang="en-US" sz="1400" dirty="0" smtClean="0"/>
              <a:t> </a:t>
            </a:r>
            <a:r>
              <a:rPr lang="en-US" sz="1400" dirty="0" err="1" smtClean="0"/>
              <a:t>để</a:t>
            </a:r>
            <a:r>
              <a:rPr lang="en-US" sz="1400" dirty="0" smtClean="0"/>
              <a:t> </a:t>
            </a:r>
            <a:r>
              <a:rPr lang="en-US" sz="1400" dirty="0" err="1" smtClean="0"/>
              <a:t>tìm</a:t>
            </a:r>
            <a:r>
              <a:rPr lang="en-US" sz="1400" dirty="0" smtClean="0"/>
              <a:t> </a:t>
            </a:r>
            <a:r>
              <a:rPr lang="en-US" sz="1400" dirty="0" err="1" smtClean="0"/>
              <a:t>lớp</a:t>
            </a:r>
            <a:r>
              <a:rPr lang="en-US" sz="1400" dirty="0" smtClean="0"/>
              <a:t> </a:t>
            </a:r>
            <a:r>
              <a:rPr lang="en-US" sz="1400" dirty="0" err="1" smtClean="0"/>
              <a:t>nhãn</a:t>
            </a:r>
            <a:r>
              <a:rPr lang="en-US" sz="1400" dirty="0" smtClean="0"/>
              <a:t> </a:t>
            </a:r>
            <a:r>
              <a:rPr lang="en-US" sz="1400" dirty="0" err="1" smtClean="0"/>
              <a:t>có</a:t>
            </a:r>
            <a:r>
              <a:rPr lang="en-US" sz="1400" dirty="0" smtClean="0"/>
              <a:t> </a:t>
            </a:r>
            <a:r>
              <a:rPr lang="en-US" sz="1400" dirty="0" err="1" smtClean="0"/>
              <a:t>xác</a:t>
            </a:r>
            <a:r>
              <a:rPr lang="en-US" sz="1400" dirty="0" smtClean="0"/>
              <a:t> </a:t>
            </a:r>
            <a:r>
              <a:rPr lang="en-US" sz="1400" dirty="0" err="1" smtClean="0"/>
              <a:t>suất</a:t>
            </a:r>
            <a:r>
              <a:rPr lang="en-US" sz="1400" dirty="0" smtClean="0"/>
              <a:t> </a:t>
            </a:r>
            <a:r>
              <a:rPr lang="en-US" sz="1400" dirty="0" err="1" smtClean="0"/>
              <a:t>lớn</a:t>
            </a:r>
            <a:r>
              <a:rPr lang="en-US" sz="1400" dirty="0" smtClean="0"/>
              <a:t> </a:t>
            </a:r>
            <a:r>
              <a:rPr lang="en-US" sz="1400" dirty="0" err="1" smtClean="0"/>
              <a:t>nhất</a:t>
            </a:r>
            <a:r>
              <a:rPr lang="en-US" sz="1400" dirty="0" smtClean="0"/>
              <a:t>.</a:t>
            </a:r>
            <a:endParaRPr lang="en-US" sz="1400" dirty="0"/>
          </a:p>
          <a:p>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3" name="Picture 2"/>
          <p:cNvPicPr>
            <a:picLocks noChangeAspect="1"/>
          </p:cNvPicPr>
          <p:nvPr/>
        </p:nvPicPr>
        <p:blipFill>
          <a:blip r:embed="rId2"/>
          <a:stretch>
            <a:fillRect/>
          </a:stretch>
        </p:blipFill>
        <p:spPr>
          <a:xfrm>
            <a:off x="4925961" y="800465"/>
            <a:ext cx="4088318" cy="3082873"/>
          </a:xfrm>
          <a:prstGeom prst="rect">
            <a:avLst/>
          </a:prstGeom>
        </p:spPr>
      </p:pic>
    </p:spTree>
    <p:extLst>
      <p:ext uri="{BB962C8B-B14F-4D97-AF65-F5344CB8AC3E}">
        <p14:creationId xmlns:p14="http://schemas.microsoft.com/office/powerpoint/2010/main" val="1379015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349594" cy="3967800"/>
          </a:xfrm>
        </p:spPr>
        <p:txBody>
          <a:bodyPr>
            <a:normAutofit/>
          </a:bodyPr>
          <a:lstStyle/>
          <a:p>
            <a:r>
              <a:rPr lang="en-US" sz="1600" dirty="0" err="1" smtClean="0"/>
              <a:t>Vòng</a:t>
            </a:r>
            <a:r>
              <a:rPr lang="en-US" sz="1600" dirty="0" smtClean="0"/>
              <a:t> </a:t>
            </a:r>
            <a:r>
              <a:rPr lang="en-US" sz="1600" dirty="0" err="1" smtClean="0"/>
              <a:t>lặp</a:t>
            </a:r>
            <a:r>
              <a:rPr lang="en-US" sz="1600" dirty="0" smtClean="0"/>
              <a:t> </a:t>
            </a:r>
            <a:r>
              <a:rPr lang="en-US" sz="1600" dirty="0" err="1" smtClean="0"/>
              <a:t>để</a:t>
            </a:r>
            <a:r>
              <a:rPr lang="en-US" sz="1600" dirty="0" smtClean="0"/>
              <a:t> </a:t>
            </a:r>
            <a:r>
              <a:rPr lang="en-US" sz="1600" dirty="0" err="1" smtClean="0"/>
              <a:t>huấn</a:t>
            </a:r>
            <a:r>
              <a:rPr lang="en-US" sz="1600" dirty="0" smtClean="0"/>
              <a:t> </a:t>
            </a:r>
            <a:r>
              <a:rPr lang="en-US" sz="1600" dirty="0" err="1" smtClean="0"/>
              <a:t>luyện</a:t>
            </a:r>
            <a:r>
              <a:rPr lang="en-US" sz="1600" dirty="0" smtClean="0"/>
              <a:t> </a:t>
            </a:r>
            <a:r>
              <a:rPr lang="en-US" sz="1600" dirty="0" err="1" smtClean="0"/>
              <a:t>mô</a:t>
            </a:r>
            <a:r>
              <a:rPr lang="en-US" sz="1600" dirty="0" smtClean="0"/>
              <a:t> </a:t>
            </a:r>
            <a:r>
              <a:rPr lang="en-US" sz="1600" dirty="0" err="1" smtClean="0"/>
              <a:t>hình</a:t>
            </a:r>
            <a:r>
              <a:rPr lang="en-US" sz="1600" dirty="0" smtClean="0"/>
              <a:t>:</a:t>
            </a:r>
          </a:p>
          <a:p>
            <a:pPr lvl="1"/>
            <a:r>
              <a:rPr lang="en-US" sz="1400" dirty="0" err="1" smtClean="0"/>
              <a:t>Với</a:t>
            </a:r>
            <a:r>
              <a:rPr lang="en-US" sz="1400" dirty="0" smtClean="0"/>
              <a:t> </a:t>
            </a:r>
            <a:r>
              <a:rPr lang="en-US" sz="1400" dirty="0" err="1" smtClean="0"/>
              <a:t>mỗi</a:t>
            </a:r>
            <a:r>
              <a:rPr lang="en-US" sz="1400" dirty="0" smtClean="0"/>
              <a:t> </a:t>
            </a:r>
            <a:r>
              <a:rPr lang="en-US" sz="1400" dirty="0" err="1" smtClean="0"/>
              <a:t>minibatch</a:t>
            </a:r>
            <a:r>
              <a:rPr lang="en-US" sz="1400" dirty="0" smtClean="0"/>
              <a:t>, </a:t>
            </a:r>
            <a:r>
              <a:rPr lang="en-US" sz="1400" dirty="0" err="1" smtClean="0"/>
              <a:t>dataloader</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mẫu</a:t>
            </a:r>
            <a:r>
              <a:rPr lang="en-US" sz="1400" dirty="0" smtClean="0"/>
              <a:t> </a:t>
            </a:r>
            <a:r>
              <a:rPr lang="en-US" sz="1400" dirty="0" err="1" smtClean="0"/>
              <a:t>chứa</a:t>
            </a:r>
            <a:r>
              <a:rPr lang="en-US" sz="1400" dirty="0" smtClean="0"/>
              <a:t> </a:t>
            </a:r>
            <a:r>
              <a:rPr lang="en-US" sz="1400" dirty="0" err="1" smtClean="0"/>
              <a:t>ảnh</a:t>
            </a:r>
            <a:r>
              <a:rPr lang="en-US" sz="1400" dirty="0" smtClean="0"/>
              <a:t> </a:t>
            </a:r>
            <a:r>
              <a:rPr lang="en-US" sz="1400" dirty="0" err="1" smtClean="0"/>
              <a:t>đã</a:t>
            </a:r>
            <a:r>
              <a:rPr lang="en-US" sz="1400" dirty="0" smtClean="0"/>
              <a:t> </a:t>
            </a:r>
            <a:r>
              <a:rPr lang="en-US" sz="1400" dirty="0" err="1" smtClean="0"/>
              <a:t>xử</a:t>
            </a:r>
            <a:r>
              <a:rPr lang="en-US" sz="1400" dirty="0" smtClean="0"/>
              <a:t> </a:t>
            </a:r>
            <a:r>
              <a:rPr lang="en-US" sz="1400" dirty="0" err="1" smtClean="0"/>
              <a:t>lý</a:t>
            </a:r>
            <a:r>
              <a:rPr lang="en-US" sz="1400" dirty="0" smtClean="0"/>
              <a:t> </a:t>
            </a:r>
            <a:r>
              <a:rPr lang="en-US" sz="1400" dirty="0" err="1" smtClean="0"/>
              <a:t>và</a:t>
            </a:r>
            <a:r>
              <a:rPr lang="en-US" sz="1400" dirty="0" smtClean="0"/>
              <a:t> </a:t>
            </a:r>
            <a:r>
              <a:rPr lang="en-US" sz="1400" dirty="0" err="1" smtClean="0"/>
              <a:t>nhãn</a:t>
            </a:r>
            <a:r>
              <a:rPr lang="en-US" sz="1400" dirty="0" smtClean="0"/>
              <a:t> </a:t>
            </a:r>
            <a:r>
              <a:rPr lang="en-US" sz="1400" dirty="0" err="1" smtClean="0"/>
              <a:t>tương</a:t>
            </a:r>
            <a:r>
              <a:rPr lang="en-US" sz="1400" dirty="0" smtClean="0"/>
              <a:t> </a:t>
            </a:r>
            <a:r>
              <a:rPr lang="en-US" sz="1400" dirty="0" err="1" smtClean="0"/>
              <a:t>ứng</a:t>
            </a:r>
            <a:r>
              <a:rPr lang="en-US" sz="1400" dirty="0" smtClean="0"/>
              <a:t>.</a:t>
            </a:r>
          </a:p>
          <a:p>
            <a:pPr lvl="1"/>
            <a:r>
              <a:rPr lang="en-US" sz="1400" dirty="0" err="1" smtClean="0"/>
              <a:t>Mô</a:t>
            </a:r>
            <a:r>
              <a:rPr lang="en-US" sz="1400" dirty="0" smtClean="0"/>
              <a:t> </a:t>
            </a:r>
            <a:r>
              <a:rPr lang="en-US" sz="1400" dirty="0" err="1" smtClean="0"/>
              <a:t>hình</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ảnh</a:t>
            </a:r>
            <a:r>
              <a:rPr lang="en-US" sz="1400" dirty="0" smtClean="0"/>
              <a:t>.</a:t>
            </a:r>
          </a:p>
          <a:p>
            <a:pPr lvl="1"/>
            <a:r>
              <a:rPr lang="en-US" sz="1400" dirty="0" err="1" smtClean="0"/>
              <a:t>Hàm</a:t>
            </a:r>
            <a:r>
              <a:rPr lang="en-US" sz="1400" dirty="0" smtClean="0"/>
              <a:t> </a:t>
            </a:r>
            <a:r>
              <a:rPr lang="en-US" sz="1400" dirty="0" err="1" smtClean="0"/>
              <a:t>mất</a:t>
            </a:r>
            <a:r>
              <a:rPr lang="en-US" sz="1400" dirty="0" smtClean="0"/>
              <a:t> </a:t>
            </a:r>
            <a:r>
              <a:rPr lang="en-US" sz="1400" dirty="0" err="1" smtClean="0"/>
              <a:t>mát</a:t>
            </a:r>
            <a:r>
              <a:rPr lang="en-US" sz="1400" dirty="0" smtClean="0"/>
              <a:t> </a:t>
            </a:r>
            <a:r>
              <a:rPr lang="en-US" sz="1400" dirty="0" err="1" smtClean="0"/>
              <a:t>sẽ</a:t>
            </a:r>
            <a:r>
              <a:rPr lang="en-US" sz="1400" dirty="0" smtClean="0"/>
              <a:t> </a:t>
            </a:r>
            <a:r>
              <a:rPr lang="en-US" sz="1400" dirty="0" err="1" smtClean="0"/>
              <a:t>tính</a:t>
            </a:r>
            <a:r>
              <a:rPr lang="en-US" sz="1400" dirty="0" smtClean="0"/>
              <a:t> </a:t>
            </a:r>
            <a:r>
              <a:rPr lang="en-US" sz="1400" dirty="0" err="1" smtClean="0"/>
              <a:t>toán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và</a:t>
            </a:r>
            <a:r>
              <a:rPr lang="en-US" sz="1400" dirty="0" smtClean="0"/>
              <a:t> </a:t>
            </a:r>
            <a:r>
              <a:rPr lang="en-US" sz="1400" dirty="0" err="1" smtClean="0"/>
              <a:t>nhãn</a:t>
            </a:r>
            <a:r>
              <a:rPr lang="en-US" sz="1400" dirty="0" smtClean="0"/>
              <a:t>.</a:t>
            </a:r>
          </a:p>
          <a:p>
            <a:pPr lvl="1"/>
            <a:r>
              <a:rPr lang="en-US" sz="1400" dirty="0" err="1" smtClean="0"/>
              <a:t>Lớp</a:t>
            </a:r>
            <a:r>
              <a:rPr lang="en-US" sz="1400" dirty="0" smtClean="0"/>
              <a:t> optimizer </a:t>
            </a:r>
            <a:r>
              <a:rPr lang="en-US" sz="1400" dirty="0" err="1" smtClean="0"/>
              <a:t>sẽ</a:t>
            </a:r>
            <a:r>
              <a:rPr lang="en-US" sz="1400" dirty="0" smtClean="0"/>
              <a:t> </a:t>
            </a:r>
            <a:r>
              <a:rPr lang="en-US" sz="1400" dirty="0" err="1" smtClean="0"/>
              <a:t>tính</a:t>
            </a:r>
            <a:r>
              <a:rPr lang="en-US" sz="1400" dirty="0" smtClean="0"/>
              <a:t> gradient, </a:t>
            </a:r>
            <a:r>
              <a:rPr lang="en-US" sz="1400" dirty="0" err="1" smtClean="0"/>
              <a:t>thực</a:t>
            </a:r>
            <a:r>
              <a:rPr lang="en-US" sz="1400" dirty="0" smtClean="0"/>
              <a:t> </a:t>
            </a:r>
            <a:r>
              <a:rPr lang="en-US" sz="1400" dirty="0" err="1" smtClean="0"/>
              <a:t>hiện</a:t>
            </a:r>
            <a:r>
              <a:rPr lang="en-US" sz="1400" dirty="0" smtClean="0"/>
              <a:t> </a:t>
            </a:r>
            <a:r>
              <a:rPr lang="en-US" sz="1400" dirty="0" err="1" smtClean="0"/>
              <a:t>backprobagation</a:t>
            </a:r>
            <a:r>
              <a:rPr lang="en-US" sz="1400" dirty="0" smtClean="0"/>
              <a:t> </a:t>
            </a:r>
            <a:r>
              <a:rPr lang="en-US" sz="1400" dirty="0" err="1" smtClean="0"/>
              <a:t>và</a:t>
            </a:r>
            <a:r>
              <a:rPr lang="en-US" sz="1400" dirty="0" smtClean="0"/>
              <a:t> </a:t>
            </a:r>
            <a:r>
              <a:rPr lang="en-US" sz="1400" dirty="0" err="1" smtClean="0"/>
              <a:t>cập</a:t>
            </a:r>
            <a:r>
              <a:rPr lang="en-US" sz="1400" dirty="0" smtClean="0"/>
              <a:t> </a:t>
            </a:r>
            <a:r>
              <a:rPr lang="en-US" sz="1400" dirty="0" err="1" smtClean="0"/>
              <a:t>nhật</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r>
              <a:rPr lang="en-US" sz="1400" dirty="0"/>
              <a:t>.</a:t>
            </a:r>
            <a:endParaRPr lang="en-US" sz="1400" dirty="0" smtClean="0"/>
          </a:p>
          <a:p>
            <a:pPr lvl="1"/>
            <a:r>
              <a:rPr lang="en-US" sz="1400" dirty="0" smtClean="0"/>
              <a:t>In </a:t>
            </a:r>
            <a:r>
              <a:rPr lang="en-US" sz="1400" dirty="0" err="1" smtClean="0"/>
              <a:t>giá</a:t>
            </a:r>
            <a:r>
              <a:rPr lang="en-US" sz="1400" dirty="0" smtClean="0"/>
              <a:t> </a:t>
            </a:r>
            <a:r>
              <a:rPr lang="en-US" sz="1400" dirty="0" err="1" smtClean="0"/>
              <a:t>trị</a:t>
            </a:r>
            <a:r>
              <a:rPr lang="en-US" sz="1400" dirty="0" smtClean="0"/>
              <a:t> loss </a:t>
            </a:r>
            <a:r>
              <a:rPr lang="en-US" sz="1400" dirty="0" err="1" smtClean="0"/>
              <a:t>ra</a:t>
            </a:r>
            <a:r>
              <a:rPr lang="en-US" sz="1400" dirty="0" smtClean="0"/>
              <a:t> </a:t>
            </a:r>
            <a:r>
              <a:rPr lang="en-US" sz="1400" dirty="0" err="1" smtClean="0"/>
              <a:t>để</a:t>
            </a:r>
            <a:r>
              <a:rPr lang="en-US" sz="1400" dirty="0" smtClean="0"/>
              <a:t> </a:t>
            </a:r>
            <a:r>
              <a:rPr lang="en-US" sz="1400" dirty="0" err="1" smtClean="0"/>
              <a:t>kiểm</a:t>
            </a:r>
            <a:r>
              <a:rPr lang="en-US" sz="1400" dirty="0" smtClean="0"/>
              <a:t> </a:t>
            </a:r>
            <a:r>
              <a:rPr lang="en-US" sz="1400" dirty="0" err="1" smtClean="0"/>
              <a:t>tra</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2" name="Picture 1"/>
          <p:cNvPicPr>
            <a:picLocks noChangeAspect="1"/>
          </p:cNvPicPr>
          <p:nvPr/>
        </p:nvPicPr>
        <p:blipFill>
          <a:blip r:embed="rId2"/>
          <a:stretch>
            <a:fillRect/>
          </a:stretch>
        </p:blipFill>
        <p:spPr>
          <a:xfrm>
            <a:off x="4955646" y="757549"/>
            <a:ext cx="4188354" cy="2182763"/>
          </a:xfrm>
          <a:prstGeom prst="rect">
            <a:avLst/>
          </a:prstGeom>
        </p:spPr>
      </p:pic>
    </p:spTree>
    <p:extLst>
      <p:ext uri="{BB962C8B-B14F-4D97-AF65-F5344CB8AC3E}">
        <p14:creationId xmlns:p14="http://schemas.microsoft.com/office/powerpoint/2010/main" val="42854437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3641672" cy="3967800"/>
          </a:xfrm>
        </p:spPr>
        <p:txBody>
          <a:bodyPr/>
          <a:lstStyle/>
          <a:p>
            <a:r>
              <a:rPr lang="en-US" dirty="0" err="1" smtClean="0"/>
              <a:t>Hàm</a:t>
            </a:r>
            <a:r>
              <a:rPr lang="en-US" dirty="0" smtClean="0"/>
              <a:t> validate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tập</a:t>
            </a:r>
            <a:r>
              <a:rPr lang="en-US" dirty="0" smtClean="0"/>
              <a:t> validation.</a:t>
            </a:r>
          </a:p>
          <a:p>
            <a:pPr lvl="1"/>
            <a:r>
              <a:rPr lang="en-US" dirty="0" err="1" smtClean="0"/>
              <a:t>torch.no_grad</a:t>
            </a:r>
            <a:r>
              <a:rPr lang="en-US" dirty="0" smtClean="0"/>
              <a:t>: method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tập</a:t>
            </a:r>
            <a:r>
              <a:rPr lang="en-US" dirty="0" smtClean="0"/>
              <a:t> validation </a:t>
            </a:r>
            <a:r>
              <a:rPr lang="en-US" dirty="0" err="1" smtClean="0"/>
              <a:t>sẽ</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ra</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với</a:t>
            </a:r>
            <a:r>
              <a:rPr lang="en-US" dirty="0" smtClean="0"/>
              <a:t> </a:t>
            </a:r>
            <a:r>
              <a:rPr lang="en-US" dirty="0" err="1" smtClean="0"/>
              <a:t>dataloader</a:t>
            </a:r>
            <a:endParaRPr lang="en-US" dirty="0" smtClean="0"/>
          </a:p>
          <a:p>
            <a:pPr lvl="1"/>
            <a:r>
              <a:rPr lang="en-US" dirty="0" err="1" smtClean="0"/>
              <a:t>Gía</a:t>
            </a:r>
            <a:r>
              <a:rPr lang="en-US" dirty="0" smtClean="0"/>
              <a:t> </a:t>
            </a:r>
            <a:r>
              <a:rPr lang="en-US" dirty="0" err="1" smtClean="0"/>
              <a:t>trị</a:t>
            </a:r>
            <a:r>
              <a:rPr lang="en-US" dirty="0" smtClean="0"/>
              <a:t> loss </a:t>
            </a:r>
            <a:r>
              <a:rPr lang="en-US" dirty="0" err="1" smtClean="0"/>
              <a:t>và</a:t>
            </a:r>
            <a:r>
              <a:rPr lang="en-US" dirty="0" smtClean="0"/>
              <a:t> </a:t>
            </a:r>
            <a:r>
              <a:rPr lang="en-US" dirty="0" err="1" smtClean="0"/>
              <a:t>các</a:t>
            </a:r>
            <a:r>
              <a:rPr lang="en-US" dirty="0" smtClean="0"/>
              <a:t> metric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2" name="Picture 1"/>
          <p:cNvPicPr>
            <a:picLocks noChangeAspect="1"/>
          </p:cNvPicPr>
          <p:nvPr/>
        </p:nvPicPr>
        <p:blipFill>
          <a:blip r:embed="rId2"/>
          <a:stretch>
            <a:fillRect/>
          </a:stretch>
        </p:blipFill>
        <p:spPr>
          <a:xfrm>
            <a:off x="4264793" y="781664"/>
            <a:ext cx="4567457" cy="1652815"/>
          </a:xfrm>
          <a:prstGeom prst="rect">
            <a:avLst/>
          </a:prstGeom>
        </p:spPr>
      </p:pic>
    </p:spTree>
    <p:extLst>
      <p:ext uri="{BB962C8B-B14F-4D97-AF65-F5344CB8AC3E}">
        <p14:creationId xmlns:p14="http://schemas.microsoft.com/office/powerpoint/2010/main" val="33182005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8520600" cy="2135208"/>
          </a:xfrm>
        </p:spPr>
        <p:txBody>
          <a:bodyPr/>
          <a:lstStyle/>
          <a:p>
            <a:r>
              <a:rPr lang="en-US" dirty="0" err="1" smtClean="0"/>
              <a:t>Lớp</a:t>
            </a:r>
            <a:r>
              <a:rPr lang="en-US" dirty="0" smtClean="0"/>
              <a:t> </a:t>
            </a:r>
            <a:r>
              <a:rPr lang="en-US" dirty="0" err="1" smtClean="0"/>
              <a:t>nn.CrossEntropyLoss</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hàm</a:t>
            </a:r>
            <a:r>
              <a:rPr lang="en-US" dirty="0" smtClean="0"/>
              <a:t> loss cross entropy</a:t>
            </a:r>
          </a:p>
          <a:p>
            <a:r>
              <a:rPr lang="en-US" dirty="0" err="1" smtClean="0"/>
              <a:t>Lớp</a:t>
            </a:r>
            <a:r>
              <a:rPr lang="en-US" dirty="0" smtClean="0"/>
              <a:t> </a:t>
            </a:r>
            <a:r>
              <a:rPr lang="en-US" dirty="0" err="1"/>
              <a:t>t</a:t>
            </a:r>
            <a:r>
              <a:rPr lang="en-US" dirty="0" err="1" smtClean="0"/>
              <a:t>orch.optim.SGD</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r>
              <a:rPr lang="en-US" dirty="0" smtClean="0"/>
              <a:t> SGD</a:t>
            </a:r>
          </a:p>
          <a:p>
            <a:endParaRPr lang="en-US" dirty="0"/>
          </a:p>
          <a:p>
            <a:r>
              <a:rPr lang="en-US" dirty="0" err="1" smtClean="0"/>
              <a:t>Trong</a:t>
            </a:r>
            <a:r>
              <a:rPr lang="en-US" dirty="0" smtClean="0"/>
              <a:t> </a:t>
            </a:r>
            <a:r>
              <a:rPr lang="en-US" dirty="0" err="1" smtClean="0"/>
              <a:t>mỗi</a:t>
            </a:r>
            <a:r>
              <a:rPr lang="en-US" dirty="0" smtClean="0"/>
              <a:t> epoch:</a:t>
            </a:r>
          </a:p>
          <a:p>
            <a:pPr lvl="1"/>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2" name="Picture 1"/>
          <p:cNvPicPr>
            <a:picLocks noChangeAspect="1"/>
          </p:cNvPicPr>
          <p:nvPr/>
        </p:nvPicPr>
        <p:blipFill>
          <a:blip r:embed="rId2"/>
          <a:stretch>
            <a:fillRect/>
          </a:stretch>
        </p:blipFill>
        <p:spPr>
          <a:xfrm>
            <a:off x="3364146" y="1959376"/>
            <a:ext cx="5467350" cy="1704975"/>
          </a:xfrm>
          <a:prstGeom prst="rect">
            <a:avLst/>
          </a:prstGeom>
        </p:spPr>
      </p:pic>
    </p:spTree>
    <p:extLst>
      <p:ext uri="{BB962C8B-B14F-4D97-AF65-F5344CB8AC3E}">
        <p14:creationId xmlns:p14="http://schemas.microsoft.com/office/powerpoint/2010/main" val="2669185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8</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9982513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Pedestrian segmentation (</a:t>
            </a:r>
            <a:r>
              <a:rPr lang="fr-FR" dirty="0" err="1"/>
              <a:t>semantic</a:t>
            </a:r>
            <a:r>
              <a:rPr lang="fr-FR" dirty="0"/>
              <a:t>, instance)</a:t>
            </a:r>
          </a:p>
          <a:p>
            <a:r>
              <a:rPr lang="fr-FR" dirty="0" err="1"/>
              <a:t>Semantic</a:t>
            </a:r>
            <a:r>
              <a:rPr lang="fr-FR" dirty="0"/>
              <a:t> segmentation </a:t>
            </a:r>
            <a:r>
              <a:rPr lang="fr-FR" dirty="0" err="1"/>
              <a:t>with</a:t>
            </a:r>
            <a:r>
              <a:rPr lang="fr-FR" dirty="0"/>
              <a:t> FCN on VOC </a:t>
            </a:r>
            <a:r>
              <a:rPr lang="fr-FR" dirty="0" err="1" smtClean="0"/>
              <a:t>dataset</a:t>
            </a:r>
            <a:endParaRPr lang="fr-FR" dirty="0" smtClean="0"/>
          </a:p>
          <a:p>
            <a:r>
              <a:rPr lang="fr-FR" dirty="0" err="1" smtClean="0"/>
              <a:t>Tạo</a:t>
            </a:r>
            <a:r>
              <a:rPr lang="fr-FR" dirty="0" smtClean="0"/>
              <a:t> </a:t>
            </a:r>
            <a:r>
              <a:rPr lang="fr-FR" dirty="0" err="1" smtClean="0"/>
              <a:t>dice</a:t>
            </a:r>
            <a:r>
              <a:rPr lang="fr-FR" dirty="0" smtClean="0"/>
              <a:t> </a:t>
            </a:r>
            <a:r>
              <a:rPr lang="fr-FR" dirty="0" err="1" smtClean="0"/>
              <a:t>loss</a:t>
            </a:r>
            <a:endParaRPr lang="fr-FR" dirty="0" smtClean="0"/>
          </a:p>
          <a:p>
            <a:r>
              <a:rPr lang="fr-FR" dirty="0" err="1" smtClean="0"/>
              <a:t>Tạo</a:t>
            </a:r>
            <a:r>
              <a:rPr lang="fr-FR" dirty="0" smtClean="0"/>
              <a:t> </a:t>
            </a:r>
            <a:r>
              <a:rPr lang="fr-FR" dirty="0" err="1" smtClean="0"/>
              <a:t>mạng</a:t>
            </a:r>
            <a:r>
              <a:rPr lang="fr-FR" dirty="0" smtClean="0"/>
              <a:t> </a:t>
            </a:r>
            <a:r>
              <a:rPr lang="fr-FR" dirty="0" err="1" smtClean="0"/>
              <a:t>Unet</a:t>
            </a:r>
            <a:r>
              <a:rPr lang="fr-FR" dirty="0" smtClean="0"/>
              <a:t> </a:t>
            </a:r>
            <a:r>
              <a:rPr lang="fr-FR" dirty="0" err="1" smtClean="0"/>
              <a:t>bằng</a:t>
            </a:r>
            <a:r>
              <a:rPr lang="fr-FR" dirty="0" smtClean="0"/>
              <a:t> </a:t>
            </a:r>
            <a:r>
              <a:rPr lang="fr-FR" dirty="0" err="1" smtClean="0"/>
              <a:t>pytorch</a:t>
            </a:r>
            <a:endParaRPr lang="fr-FR" dirty="0" smtClean="0"/>
          </a:p>
          <a:p>
            <a:r>
              <a:rPr lang="fr-FR" dirty="0" err="1" smtClean="0"/>
              <a:t>Tạo</a:t>
            </a:r>
            <a:r>
              <a:rPr lang="fr-FR" dirty="0" smtClean="0"/>
              <a:t> </a:t>
            </a:r>
            <a:r>
              <a:rPr lang="fr-FR" dirty="0" err="1" smtClean="0"/>
              <a:t>các</a:t>
            </a:r>
            <a:r>
              <a:rPr lang="fr-FR" dirty="0" smtClean="0"/>
              <a:t> </a:t>
            </a:r>
            <a:r>
              <a:rPr lang="fr-FR" dirty="0" err="1" smtClean="0"/>
              <a:t>metric</a:t>
            </a:r>
            <a:r>
              <a:rPr lang="fr-FR" dirty="0" smtClean="0"/>
              <a:t> </a:t>
            </a:r>
            <a:r>
              <a:rPr lang="fr-FR" dirty="0" err="1" smtClean="0"/>
              <a:t>đánh</a:t>
            </a:r>
            <a:r>
              <a:rPr lang="fr-FR" dirty="0" smtClean="0"/>
              <a:t> </a:t>
            </a:r>
            <a:r>
              <a:rPr lang="fr-FR" dirty="0" err="1" smtClean="0"/>
              <a:t>giá</a:t>
            </a:r>
            <a:r>
              <a:rPr lang="fr-FR" dirty="0" smtClean="0"/>
              <a:t> </a:t>
            </a:r>
            <a:r>
              <a:rPr lang="fr-FR" dirty="0" err="1" smtClean="0"/>
              <a:t>khác</a:t>
            </a:r>
            <a:endParaRPr lang="fr-FR" dirty="0" smtClean="0"/>
          </a:p>
          <a:p>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là</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xử</a:t>
            </a:r>
            <a:r>
              <a:rPr lang="en-US" dirty="0" smtClean="0"/>
              <a:t> </a:t>
            </a:r>
            <a:r>
              <a:rPr lang="en-US" dirty="0" err="1" smtClean="0"/>
              <a:t>lý</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thường</a:t>
            </a:r>
            <a:r>
              <a:rPr lang="en-US" dirty="0" smtClean="0"/>
              <a:t> </a:t>
            </a:r>
            <a:r>
              <a:rPr lang="en-US" dirty="0" err="1" smtClean="0"/>
              <a:t>có</a:t>
            </a:r>
            <a:r>
              <a:rPr lang="en-US" dirty="0" smtClean="0"/>
              <a:t> </a:t>
            </a:r>
            <a:r>
              <a:rPr lang="en-US" dirty="0" err="1" smtClean="0"/>
              <a:t>cấu</a:t>
            </a:r>
            <a:r>
              <a:rPr lang="en-US" dirty="0" smtClean="0"/>
              <a:t> </a:t>
            </a:r>
            <a:r>
              <a:rPr lang="en-US" dirty="0" err="1" smtClean="0"/>
              <a:t>trúc</a:t>
            </a:r>
            <a:r>
              <a:rPr lang="en-US" dirty="0" smtClean="0"/>
              <a:t> 2 </a:t>
            </a:r>
            <a:r>
              <a:rPr lang="en-US" dirty="0" err="1" smtClean="0"/>
              <a:t>phần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mã</a:t>
            </a:r>
            <a:r>
              <a:rPr lang="en-US" dirty="0" smtClean="0"/>
              <a:t> </a:t>
            </a:r>
            <a:r>
              <a:rPr lang="en-US" dirty="0" err="1" smtClean="0"/>
              <a:t>hoá</a:t>
            </a:r>
            <a:r>
              <a:rPr lang="en-US" dirty="0" smtClean="0"/>
              <a:t> </a:t>
            </a:r>
            <a:r>
              <a:rPr lang="en-US" dirty="0" err="1" smtClean="0"/>
              <a:t>ảnh</a:t>
            </a:r>
            <a:r>
              <a:rPr lang="en-US" dirty="0" smtClean="0"/>
              <a:t> </a:t>
            </a:r>
            <a:r>
              <a:rPr lang="en-US" dirty="0" err="1" smtClean="0"/>
              <a:t>và</a:t>
            </a:r>
            <a:r>
              <a:rPr lang="en-US" dirty="0" smtClean="0"/>
              <a:t> </a:t>
            </a:r>
            <a:r>
              <a:rPr lang="en-US" dirty="0" err="1" smtClean="0"/>
              <a:t>phần</a:t>
            </a:r>
            <a:r>
              <a:rPr lang="en-US" dirty="0" smtClean="0"/>
              <a:t> </a:t>
            </a:r>
            <a:r>
              <a:rPr lang="en-US" dirty="0" err="1" smtClean="0"/>
              <a:t>sau</a:t>
            </a:r>
            <a:r>
              <a:rPr lang="en-US" dirty="0" smtClean="0"/>
              <a:t> </a:t>
            </a:r>
            <a:r>
              <a:rPr lang="en-US" dirty="0" err="1" smtClean="0"/>
              <a:t>giải</a:t>
            </a:r>
            <a:r>
              <a:rPr lang="en-US" dirty="0" smtClean="0"/>
              <a:t> </a:t>
            </a:r>
            <a:r>
              <a:rPr lang="en-US" dirty="0" err="1" smtClean="0"/>
              <a:t>nén</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cần</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chỉ</a:t>
            </a:r>
            <a:r>
              <a:rPr lang="en-US" dirty="0" smtClean="0"/>
              <a:t> </a:t>
            </a:r>
            <a:r>
              <a:rPr lang="en-US" dirty="0" err="1" smtClean="0"/>
              <a:t>tiêu</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và</a:t>
            </a:r>
            <a:r>
              <a:rPr lang="en-US" dirty="0" smtClean="0"/>
              <a:t> </a:t>
            </a:r>
            <a:r>
              <a:rPr lang="en-US" dirty="0" err="1" smtClean="0"/>
              <a:t>chú</a:t>
            </a:r>
            <a:r>
              <a:rPr lang="en-US" dirty="0" smtClean="0"/>
              <a:t> ý </a:t>
            </a:r>
            <a:r>
              <a:rPr lang="en-US" dirty="0" err="1" smtClean="0"/>
              <a:t>đến</a:t>
            </a:r>
            <a:r>
              <a:rPr lang="en-US" dirty="0" smtClean="0"/>
              <a:t> </a:t>
            </a:r>
            <a:r>
              <a:rPr lang="en-US" dirty="0" err="1" smtClean="0"/>
              <a:t>độ</a:t>
            </a:r>
            <a:r>
              <a:rPr lang="en-US" dirty="0" smtClean="0"/>
              <a:t> </a:t>
            </a:r>
            <a:r>
              <a:rPr lang="en-US" dirty="0" err="1" smtClean="0"/>
              <a:t>lệch</a:t>
            </a:r>
            <a:r>
              <a:rPr lang="en-US" dirty="0" smtClean="0"/>
              <a:t> </a:t>
            </a:r>
            <a:r>
              <a:rPr lang="en-US" dirty="0" err="1" smtClean="0"/>
              <a:t>về</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a:t>
            </a:r>
          </a:p>
          <a:p>
            <a:pPr marL="0" lvl="0" indent="0" algn="l" rtl="0">
              <a:spcBef>
                <a:spcPts val="0"/>
              </a:spcBef>
              <a:spcAft>
                <a:spcPts val="1200"/>
              </a:spcAft>
              <a:buNone/>
            </a:pPr>
            <a:r>
              <a:rPr lang="en-US" dirty="0" err="1" smtClean="0"/>
              <a:t>Pytorch</a:t>
            </a:r>
            <a:r>
              <a:rPr lang="en-US" dirty="0" smtClean="0"/>
              <a:t> </a:t>
            </a:r>
            <a:r>
              <a:rPr lang="en-US" dirty="0" err="1" smtClean="0"/>
              <a:t>là</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learning.</a:t>
            </a:r>
            <a:endParaRPr dirty="0"/>
          </a:p>
        </p:txBody>
      </p:sp>
    </p:spTree>
    <p:extLst>
      <p:ext uri="{BB962C8B-B14F-4D97-AF65-F5344CB8AC3E}">
        <p14:creationId xmlns:p14="http://schemas.microsoft.com/office/powerpoint/2010/main" val="41309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err="1" smtClean="0"/>
              <a:t>Ví</a:t>
            </a:r>
            <a:r>
              <a:rPr lang="en-US" sz="1800" dirty="0" smtClean="0"/>
              <a:t> </a:t>
            </a:r>
            <a:r>
              <a:rPr lang="en-US" sz="1800" dirty="0" err="1" smtClean="0"/>
              <a:t>dụ</a:t>
            </a:r>
            <a:r>
              <a:rPr lang="en-US" sz="1800" dirty="0" smtClean="0"/>
              <a:t> </a:t>
            </a:r>
            <a:r>
              <a:rPr lang="en-US" sz="1800" dirty="0" err="1" smtClean="0"/>
              <a:t>phân</a:t>
            </a:r>
            <a:r>
              <a:rPr lang="en-US" sz="1800" dirty="0" smtClean="0"/>
              <a:t> </a:t>
            </a:r>
            <a:r>
              <a:rPr lang="en-US" sz="1800" dirty="0" err="1" smtClean="0"/>
              <a:t>vùng</a:t>
            </a:r>
            <a:r>
              <a:rPr lang="en-US" sz="1800" dirty="0" smtClean="0"/>
              <a:t> </a:t>
            </a:r>
            <a:r>
              <a:rPr lang="en-US" sz="1800" dirty="0" err="1" smtClean="0"/>
              <a:t>người</a:t>
            </a:r>
            <a:r>
              <a:rPr lang="en-US" sz="1800" dirty="0" smtClean="0"/>
              <a:t> </a:t>
            </a:r>
            <a:r>
              <a:rPr lang="en-US" sz="1800" dirty="0" err="1" smtClean="0"/>
              <a:t>đi</a:t>
            </a:r>
            <a:r>
              <a:rPr lang="en-US" sz="1800" dirty="0" smtClean="0"/>
              <a:t> </a:t>
            </a:r>
            <a:r>
              <a:rPr lang="en-US" sz="1800" dirty="0" err="1" smtClean="0"/>
              <a:t>bộ</a:t>
            </a:r>
            <a:r>
              <a:rPr lang="en-US" sz="1800" dirty="0" smtClean="0"/>
              <a:t> (pedestrian segmentation)</a:t>
            </a:r>
            <a:endParaRPr lang="en-US" sz="1800" dirty="0"/>
          </a:p>
        </p:txBody>
      </p:sp>
      <p:sp>
        <p:nvSpPr>
          <p:cNvPr id="3" name="Text Placeholder 2"/>
          <p:cNvSpPr>
            <a:spLocks noGrp="1"/>
          </p:cNvSpPr>
          <p:nvPr>
            <p:ph type="body" idx="1"/>
          </p:nvPr>
        </p:nvSpPr>
        <p:spPr/>
        <p:txBody>
          <a:bodyPr/>
          <a:lstStyle/>
          <a:p>
            <a:r>
              <a:rPr lang="en-US" dirty="0" err="1" smtClean="0"/>
              <a:t>Xem</a:t>
            </a:r>
            <a:r>
              <a:rPr lang="en-US" dirty="0" smtClean="0"/>
              <a:t> notebook</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780651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lstStyle/>
          <a:p>
            <a:r>
              <a:rPr lang="vi-VN" b="1" dirty="0"/>
              <a:t>Upsampling</a:t>
            </a:r>
            <a:r>
              <a:rPr lang="vi-VN" dirty="0"/>
              <a:t>: Các kỹ thuật giúp tăng kích thước output trong mạng CNN.</a:t>
            </a:r>
          </a:p>
          <a:p>
            <a:r>
              <a:rPr lang="vi-VN" b="1" dirty="0"/>
              <a:t>Tích chập chuyển vị</a:t>
            </a:r>
            <a:r>
              <a:rPr lang="vi-VN" dirty="0"/>
              <a:t> (Conv2DTranspose hoặc Transposed Conv2D): Một dạng tích chập giúp gia tăng kích thước của mạng CNN.</a:t>
            </a:r>
          </a:p>
          <a:p>
            <a:r>
              <a:rPr lang="vi-VN" b="1" dirty="0"/>
              <a:t>Mạng giải chập</a:t>
            </a:r>
            <a:r>
              <a:rPr lang="vi-VN" dirty="0"/>
              <a:t> (DeconvNet hoặc Deconvolutional Neural Network): Là một mạng áp dụng liên tiếp quá trình Upsampling để giải mã ngược trở lại từ đặc trưng sang ảnh. Thường áp dụng trong các bài toán Image2Image.</a:t>
            </a:r>
          </a:p>
          <a:p>
            <a:r>
              <a:rPr lang="vi-VN" b="1" dirty="0"/>
              <a:t>Vùng nhận thức</a:t>
            </a:r>
            <a:r>
              <a:rPr lang="vi-VN" dirty="0"/>
              <a:t> (Receptive Field): Là những vùng ảnh được áp dụng tích tập với bộ lọc để tạo ra các pixel ở output.</a:t>
            </a:r>
          </a:p>
          <a:p>
            <a:r>
              <a:rPr lang="vi-VN" b="1" dirty="0"/>
              <a:t>Ma trận giãn nở</a:t>
            </a:r>
            <a:r>
              <a:rPr lang="vi-VN" dirty="0"/>
              <a:t> (Dilation Matrix): Là ma trận được tạo thành từ ma trận gốc bằng cách padding xen kẽ các dòng và cột bằng giá trị 0.</a:t>
            </a:r>
          </a:p>
          <a:p>
            <a:pPr marL="114300" indent="0">
              <a:buNone/>
            </a:pP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tích</a:t>
            </a:r>
            <a:r>
              <a:rPr lang="en-US" dirty="0" smtClean="0"/>
              <a:t> </a:t>
            </a:r>
            <a:r>
              <a:rPr lang="en-US" dirty="0" err="1" smtClean="0"/>
              <a:t>chập</a:t>
            </a:r>
            <a:r>
              <a:rPr lang="en-US" dirty="0" smtClean="0"/>
              <a:t> (deconvolution)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575" y="1309558"/>
            <a:ext cx="2388525" cy="2715057"/>
          </a:xfrm>
          <a:prstGeom prst="rect">
            <a:avLst/>
          </a:prstGeom>
        </p:spPr>
      </p:pic>
    </p:spTree>
    <p:extLst>
      <p:ext uri="{BB962C8B-B14F-4D97-AF65-F5344CB8AC3E}">
        <p14:creationId xmlns:p14="http://schemas.microsoft.com/office/powerpoint/2010/main" val="3501476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cổ</a:t>
            </a:r>
            <a:r>
              <a:rPr lang="en-US" dirty="0" smtClean="0"/>
              <a:t> </a:t>
            </a:r>
            <a:r>
              <a:rPr lang="en-US" dirty="0" err="1" smtClean="0"/>
              <a:t>điển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46811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(image segmentation)</a:t>
            </a:r>
            <a:endParaRPr lang="en-US" dirty="0"/>
          </a:p>
        </p:txBody>
      </p:sp>
      <p:sp>
        <p:nvSpPr>
          <p:cNvPr id="7" name="Text Placeholder 6"/>
          <p:cNvSpPr>
            <a:spLocks noGrp="1"/>
          </p:cNvSpPr>
          <p:nvPr>
            <p:ph type="body" idx="1"/>
          </p:nvPr>
        </p:nvSpPr>
        <p:spPr>
          <a:xfrm>
            <a:off x="310896" y="676656"/>
            <a:ext cx="4193010" cy="3967800"/>
          </a:xfrm>
        </p:spPr>
        <p:txBody>
          <a:bodyPr>
            <a:normAutofit lnSpcReduction="10000"/>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chia </a:t>
            </a:r>
            <a:r>
              <a:rPr lang="en-US" dirty="0" err="1" smtClean="0"/>
              <a:t>nhỏ</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thành</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mỗi</a:t>
            </a:r>
            <a:r>
              <a:rPr lang="en-US" dirty="0" smtClean="0"/>
              <a:t> </a:t>
            </a:r>
            <a:r>
              <a:rPr lang="en-US" dirty="0" err="1" smtClean="0"/>
              <a:t>phần</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nhãn</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ví</a:t>
            </a:r>
            <a:r>
              <a:rPr lang="en-US" dirty="0" smtClean="0"/>
              <a:t> </a:t>
            </a:r>
            <a:r>
              <a:rPr lang="en-US" dirty="0" err="1" smtClean="0"/>
              <a:t>dụ</a:t>
            </a:r>
            <a:r>
              <a:rPr lang="en-US" dirty="0" smtClean="0"/>
              <a:t> </a:t>
            </a:r>
            <a:r>
              <a:rPr lang="en-US" dirty="0" err="1" smtClean="0"/>
              <a:t>người</a:t>
            </a:r>
            <a:r>
              <a:rPr lang="en-US" dirty="0" smtClean="0"/>
              <a:t>, </a:t>
            </a:r>
            <a:r>
              <a:rPr lang="en-US" dirty="0" err="1" smtClean="0"/>
              <a:t>xe</a:t>
            </a:r>
            <a:r>
              <a:rPr lang="en-US" dirty="0" smtClean="0"/>
              <a:t>, </a:t>
            </a:r>
            <a:r>
              <a:rPr lang="en-US" dirty="0" err="1" smtClean="0"/>
              <a:t>v.v</a:t>
            </a:r>
            <a:endParaRPr lang="en-US" dirty="0" smtClean="0"/>
          </a:p>
          <a:p>
            <a:pPr marL="114300" indent="0">
              <a:buNone/>
            </a:pPr>
            <a:endParaRPr lang="en-US" dirty="0"/>
          </a:p>
          <a:p>
            <a:r>
              <a:rPr lang="en-US" dirty="0" err="1" smtClean="0"/>
              <a:t>Giúp</a:t>
            </a:r>
            <a:r>
              <a:rPr lang="en-US" dirty="0" smtClean="0"/>
              <a:t> ta </a:t>
            </a:r>
            <a:r>
              <a:rPr lang="en-US" dirty="0" err="1" smtClean="0"/>
              <a:t>phân</a:t>
            </a:r>
            <a:r>
              <a:rPr lang="en-US" dirty="0" smtClean="0"/>
              <a:t> </a:t>
            </a:r>
            <a:r>
              <a:rPr lang="en-US" dirty="0" err="1" smtClean="0"/>
              <a:t>tích</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như</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và</a:t>
            </a:r>
            <a:r>
              <a:rPr lang="en-US" dirty="0" smtClean="0"/>
              <a:t> </a:t>
            </a:r>
            <a:r>
              <a:rPr lang="en-US" dirty="0" err="1" smtClean="0"/>
              <a:t>hình</a:t>
            </a:r>
            <a:r>
              <a:rPr lang="en-US" dirty="0" smtClean="0"/>
              <a:t> </a:t>
            </a:r>
            <a:r>
              <a:rPr lang="en-US" dirty="0" err="1" smtClean="0"/>
              <a:t>dạng</a:t>
            </a:r>
            <a:r>
              <a:rPr lang="en-US" dirty="0" smtClean="0"/>
              <a:t>.</a:t>
            </a:r>
          </a:p>
          <a:p>
            <a:endParaRPr lang="en-US" dirty="0"/>
          </a:p>
          <a:p>
            <a:r>
              <a:rPr lang="en-US" dirty="0" err="1"/>
              <a:t>Mức</a:t>
            </a:r>
            <a:r>
              <a:rPr lang="en-US" dirty="0"/>
              <a:t> </a:t>
            </a:r>
            <a:r>
              <a:rPr lang="en-US" dirty="0" err="1"/>
              <a:t>độ</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từng</a:t>
            </a:r>
            <a:r>
              <a:rPr lang="en-US" dirty="0"/>
              <a:t> pixel, </a:t>
            </a:r>
            <a:r>
              <a:rPr lang="en-US" dirty="0" err="1"/>
              <a:t>đòi</a:t>
            </a:r>
            <a:r>
              <a:rPr lang="en-US" dirty="0"/>
              <a:t> </a:t>
            </a:r>
            <a:r>
              <a:rPr lang="en-US" dirty="0" err="1"/>
              <a:t>hỏi</a:t>
            </a:r>
            <a:r>
              <a:rPr lang="en-US" dirty="0"/>
              <a:t> </a:t>
            </a:r>
            <a:r>
              <a:rPr lang="en-US" dirty="0" err="1"/>
              <a:t>nhãn</a:t>
            </a:r>
            <a:r>
              <a:rPr lang="en-US" dirty="0"/>
              <a:t> </a:t>
            </a:r>
            <a:r>
              <a:rPr lang="en-US" dirty="0" err="1"/>
              <a:t>huấn</a:t>
            </a:r>
            <a:r>
              <a:rPr lang="en-US" dirty="0"/>
              <a:t> </a:t>
            </a:r>
            <a:r>
              <a:rPr lang="en-US" dirty="0" err="1"/>
              <a:t>luyện</a:t>
            </a:r>
            <a:r>
              <a:rPr lang="en-US" dirty="0"/>
              <a:t> </a:t>
            </a:r>
            <a:r>
              <a:rPr lang="en-US" dirty="0" err="1"/>
              <a:t>có</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tương</a:t>
            </a:r>
            <a:r>
              <a:rPr lang="en-US" dirty="0"/>
              <a:t> </a:t>
            </a:r>
            <a:r>
              <a:rPr lang="en-US" dirty="0" err="1"/>
              <a:t>tự</a:t>
            </a:r>
            <a:r>
              <a:rPr lang="en-US" dirty="0"/>
              <a:t>.</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14" y="1206230"/>
            <a:ext cx="4373036" cy="2562326"/>
          </a:xfrm>
          <a:prstGeom prst="rect">
            <a:avLst/>
          </a:prstGeom>
        </p:spPr>
      </p:pic>
    </p:spTree>
    <p:extLst>
      <p:ext uri="{BB962C8B-B14F-4D97-AF65-F5344CB8AC3E}">
        <p14:creationId xmlns:p14="http://schemas.microsoft.com/office/powerpoint/2010/main" val="1019288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Các</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7" name="Text Placeholder 6"/>
          <p:cNvSpPr>
            <a:spLocks noGrp="1"/>
          </p:cNvSpPr>
          <p:nvPr>
            <p:ph type="body" idx="1"/>
          </p:nvPr>
        </p:nvSpPr>
        <p:spPr/>
        <p:txBody>
          <a:bodyPr/>
          <a:lstStyle/>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9" name="Text Placeholder 6"/>
          <p:cNvSpPr txBox="1">
            <a:spLocks/>
          </p:cNvSpPr>
          <p:nvPr/>
        </p:nvSpPr>
        <p:spPr>
          <a:xfrm>
            <a:off x="310896" y="1300335"/>
            <a:ext cx="3856913" cy="295065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sz="1200" dirty="0" err="1" smtClean="0"/>
              <a:t>Có</a:t>
            </a:r>
            <a:r>
              <a:rPr lang="en-US" sz="1200" dirty="0" smtClean="0"/>
              <a:t> 2 </a:t>
            </a:r>
            <a:r>
              <a:rPr lang="en-US" sz="1200" dirty="0" err="1" smtClean="0"/>
              <a:t>dạng</a:t>
            </a:r>
            <a:r>
              <a:rPr lang="en-US" sz="1200" dirty="0" smtClean="0"/>
              <a:t> </a:t>
            </a:r>
            <a:r>
              <a:rPr lang="en-US" sz="1200" dirty="0" err="1" smtClean="0"/>
              <a:t>phân</a:t>
            </a:r>
            <a:r>
              <a:rPr lang="en-US" sz="1200" dirty="0" smtClean="0"/>
              <a:t> </a:t>
            </a:r>
            <a:r>
              <a:rPr lang="en-US" sz="1200" dirty="0" err="1" smtClean="0"/>
              <a:t>vùng</a:t>
            </a:r>
            <a:r>
              <a:rPr lang="en-US" sz="1200" dirty="0" smtClean="0"/>
              <a:t> </a:t>
            </a:r>
            <a:r>
              <a:rPr lang="en-US" sz="1200" dirty="0" err="1" smtClean="0"/>
              <a:t>hình</a:t>
            </a:r>
            <a:r>
              <a:rPr lang="en-US" sz="1200" dirty="0" smtClean="0"/>
              <a:t> </a:t>
            </a:r>
            <a:r>
              <a:rPr lang="en-US" sz="1200" dirty="0" err="1" smtClean="0"/>
              <a:t>ảnh</a:t>
            </a:r>
            <a:r>
              <a:rPr lang="en-US" sz="1200" dirty="0" smtClean="0"/>
              <a:t>:</a:t>
            </a:r>
          </a:p>
          <a:p>
            <a:r>
              <a:rPr lang="en-US" sz="1200" dirty="0" err="1" smtClean="0">
                <a:solidFill>
                  <a:schemeClr val="accent1">
                    <a:lumMod val="75000"/>
                  </a:schemeClr>
                </a:solidFill>
              </a:rPr>
              <a:t>Phân</a:t>
            </a:r>
            <a:r>
              <a:rPr lang="en-US" sz="1200" dirty="0" smtClean="0">
                <a:solidFill>
                  <a:schemeClr val="accent1">
                    <a:lumMod val="75000"/>
                  </a:schemeClr>
                </a:solidFill>
              </a:rPr>
              <a:t> </a:t>
            </a:r>
            <a:r>
              <a:rPr lang="en-US" sz="1200" dirty="0" err="1" smtClean="0">
                <a:solidFill>
                  <a:schemeClr val="accent1">
                    <a:lumMod val="75000"/>
                  </a:schemeClr>
                </a:solidFill>
              </a:rPr>
              <a:t>vùng</a:t>
            </a:r>
            <a:r>
              <a:rPr lang="en-US" sz="1200" dirty="0" smtClean="0">
                <a:solidFill>
                  <a:schemeClr val="accent1">
                    <a:lumMod val="75000"/>
                  </a:schemeClr>
                </a:solidFill>
              </a:rPr>
              <a:t> </a:t>
            </a:r>
            <a:r>
              <a:rPr lang="en-US" sz="1200" dirty="0" err="1" smtClean="0">
                <a:solidFill>
                  <a:schemeClr val="accent1">
                    <a:lumMod val="75000"/>
                  </a:schemeClr>
                </a:solidFill>
              </a:rPr>
              <a:t>chủ</a:t>
            </a:r>
            <a:r>
              <a:rPr lang="en-US" sz="1200" dirty="0" smtClean="0">
                <a:solidFill>
                  <a:schemeClr val="accent1">
                    <a:lumMod val="75000"/>
                  </a:schemeClr>
                </a:solidFill>
              </a:rPr>
              <a:t> </a:t>
            </a:r>
            <a:r>
              <a:rPr lang="en-US" sz="1200" dirty="0" err="1" smtClean="0">
                <a:solidFill>
                  <a:schemeClr val="accent1">
                    <a:lumMod val="75000"/>
                  </a:schemeClr>
                </a:solidFill>
              </a:rPr>
              <a:t>đề</a:t>
            </a:r>
            <a:r>
              <a:rPr lang="en-US" sz="1200" dirty="0" smtClean="0">
                <a:solidFill>
                  <a:schemeClr val="accent1">
                    <a:lumMod val="75000"/>
                  </a:schemeClr>
                </a:solidFill>
              </a:rPr>
              <a:t> (</a:t>
            </a:r>
            <a:r>
              <a:rPr lang="en-US" sz="1200" dirty="0" smtClean="0"/>
              <a:t>semantic </a:t>
            </a:r>
            <a:r>
              <a:rPr lang="en-US" sz="1200" dirty="0"/>
              <a:t>segmentation</a:t>
            </a:r>
            <a:r>
              <a:rPr lang="en-US" sz="1200" dirty="0" smtClean="0"/>
              <a:t>): </a:t>
            </a:r>
            <a:r>
              <a:rPr lang="en-US" sz="1200" dirty="0" err="1" smtClean="0"/>
              <a:t>những</a:t>
            </a:r>
            <a:r>
              <a:rPr lang="en-US" sz="1200" dirty="0" smtClean="0"/>
              <a:t> pixel </a:t>
            </a:r>
            <a:r>
              <a:rPr lang="en-US" sz="1200" dirty="0" err="1" smtClean="0"/>
              <a:t>của</a:t>
            </a:r>
            <a:r>
              <a:rPr lang="en-US" sz="1200" dirty="0" smtClean="0"/>
              <a:t> </a:t>
            </a:r>
            <a:r>
              <a:rPr lang="en-US" sz="1200" dirty="0" err="1" smtClean="0"/>
              <a:t>những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khác</a:t>
            </a:r>
            <a:r>
              <a:rPr lang="en-US" sz="1200" dirty="0" smtClean="0"/>
              <a:t> </a:t>
            </a:r>
            <a:r>
              <a:rPr lang="en-US" sz="1200" dirty="0" err="1" smtClean="0"/>
              <a:t>nhau</a:t>
            </a:r>
            <a:r>
              <a:rPr lang="en-US" sz="1200" dirty="0" smtClean="0"/>
              <a:t> </a:t>
            </a:r>
            <a:r>
              <a:rPr lang="en-US" sz="1200" dirty="0" err="1" smtClean="0"/>
              <a:t>của</a:t>
            </a:r>
            <a:r>
              <a:rPr lang="en-US" sz="1200" dirty="0" smtClean="0"/>
              <a:t> </a:t>
            </a:r>
            <a:r>
              <a:rPr lang="en-US" sz="1200" dirty="0" err="1" smtClean="0"/>
              <a:t>cùng</a:t>
            </a:r>
            <a:r>
              <a:rPr lang="en-US" sz="1200" dirty="0" smtClean="0"/>
              <a:t> </a:t>
            </a:r>
            <a:r>
              <a:rPr lang="en-US" sz="1200" dirty="0" err="1" smtClean="0"/>
              <a:t>một</a:t>
            </a:r>
            <a:r>
              <a:rPr lang="en-US" sz="1200" dirty="0" smtClean="0"/>
              <a:t> </a:t>
            </a:r>
            <a:r>
              <a:rPr lang="en-US" sz="1200" dirty="0" err="1" smtClean="0"/>
              <a:t>lớp</a:t>
            </a:r>
            <a:r>
              <a:rPr lang="en-US" sz="1200" dirty="0" smtClean="0"/>
              <a:t> </a:t>
            </a:r>
            <a:r>
              <a:rPr lang="en-US" sz="1200" dirty="0" err="1" smtClean="0"/>
              <a:t>sẽ</a:t>
            </a:r>
            <a:r>
              <a:rPr lang="en-US" sz="1200" dirty="0" smtClean="0"/>
              <a:t> </a:t>
            </a:r>
            <a:r>
              <a:rPr lang="en-US" sz="1200" dirty="0" err="1" smtClean="0"/>
              <a:t>có</a:t>
            </a:r>
            <a:r>
              <a:rPr lang="en-US" sz="1200" dirty="0" smtClean="0"/>
              <a:t> </a:t>
            </a:r>
            <a:r>
              <a:rPr lang="en-US" sz="1200" dirty="0" err="1" smtClean="0">
                <a:solidFill>
                  <a:srgbClr val="FF0000"/>
                </a:solidFill>
              </a:rPr>
              <a:t>cùng</a:t>
            </a:r>
            <a:r>
              <a:rPr lang="en-US" sz="1200" dirty="0" smtClean="0"/>
              <a:t> </a:t>
            </a:r>
            <a:r>
              <a:rPr lang="en-US" sz="1200" dirty="0" err="1" smtClean="0"/>
              <a:t>giá</a:t>
            </a:r>
            <a:r>
              <a:rPr lang="en-US" sz="1200" dirty="0" smtClean="0"/>
              <a:t> </a:t>
            </a:r>
            <a:r>
              <a:rPr lang="en-US" sz="1200" dirty="0" err="1" smtClean="0"/>
              <a:t>trị</a:t>
            </a:r>
            <a:r>
              <a:rPr lang="en-US" sz="1200" dirty="0" smtClean="0"/>
              <a:t> </a:t>
            </a:r>
            <a:r>
              <a:rPr lang="en-US" sz="1200" dirty="0" err="1" smtClean="0"/>
              <a:t>nhãn</a:t>
            </a:r>
            <a:r>
              <a:rPr lang="en-US" sz="1200" dirty="0" smtClean="0"/>
              <a:t>.</a:t>
            </a:r>
          </a:p>
          <a:p>
            <a:endParaRPr lang="en-US" sz="1200" dirty="0" smtClean="0"/>
          </a:p>
          <a:p>
            <a:r>
              <a:rPr lang="en-US" sz="1200" dirty="0" err="1" smtClean="0"/>
              <a:t>Phân</a:t>
            </a:r>
            <a:r>
              <a:rPr lang="en-US" sz="1200" dirty="0" smtClean="0"/>
              <a:t> </a:t>
            </a:r>
            <a:r>
              <a:rPr lang="en-US" sz="1200" dirty="0" err="1" smtClean="0"/>
              <a:t>vùng</a:t>
            </a:r>
            <a:r>
              <a:rPr lang="en-US" sz="1200" dirty="0" smtClean="0"/>
              <a:t> </a:t>
            </a:r>
            <a:r>
              <a:rPr lang="en-US" sz="1200" dirty="0" err="1" smtClean="0"/>
              <a:t>cá</a:t>
            </a:r>
            <a:r>
              <a:rPr lang="en-US" sz="1200" dirty="0" smtClean="0"/>
              <a:t> </a:t>
            </a:r>
            <a:r>
              <a:rPr lang="en-US" sz="1200" dirty="0" err="1" smtClean="0"/>
              <a:t>thể</a:t>
            </a:r>
            <a:r>
              <a:rPr lang="en-US" sz="1200" dirty="0" smtClean="0"/>
              <a:t> (instance segmentation): </a:t>
            </a:r>
            <a:r>
              <a:rPr lang="en-US" sz="1200" dirty="0" err="1" smtClean="0"/>
              <a:t>phân</a:t>
            </a:r>
            <a:r>
              <a:rPr lang="en-US" sz="1200" dirty="0" smtClean="0"/>
              <a:t> </a:t>
            </a:r>
            <a:r>
              <a:rPr lang="en-US" sz="1200" dirty="0" err="1" smtClean="0"/>
              <a:t>biệt</a:t>
            </a:r>
            <a:r>
              <a:rPr lang="en-US" sz="1200" dirty="0" smtClean="0"/>
              <a:t> </a:t>
            </a:r>
            <a:r>
              <a:rPr lang="en-US" sz="1200" dirty="0" err="1" smtClean="0"/>
              <a:t>từng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của</a:t>
            </a:r>
            <a:r>
              <a:rPr lang="en-US" sz="1200" dirty="0" smtClean="0"/>
              <a:t> 1 </a:t>
            </a:r>
            <a:r>
              <a:rPr lang="en-US" sz="1200" dirty="0" err="1" smtClean="0"/>
              <a:t>lớp</a:t>
            </a:r>
            <a:r>
              <a:rPr lang="en-US" sz="1200" dirty="0"/>
              <a:t>,</a:t>
            </a:r>
            <a:r>
              <a:rPr lang="en-US" sz="1200" dirty="0" smtClean="0"/>
              <a:t> </a:t>
            </a:r>
            <a:r>
              <a:rPr lang="en-US" sz="1200" dirty="0" err="1"/>
              <a:t>những</a:t>
            </a:r>
            <a:r>
              <a:rPr lang="en-US" sz="1200" dirty="0"/>
              <a:t> pixel </a:t>
            </a:r>
            <a:r>
              <a:rPr lang="en-US" sz="1200" dirty="0" err="1"/>
              <a:t>của</a:t>
            </a:r>
            <a:r>
              <a:rPr lang="en-US" sz="1200" dirty="0"/>
              <a:t> </a:t>
            </a:r>
            <a:r>
              <a:rPr lang="en-US" sz="1200" dirty="0" err="1"/>
              <a:t>những</a:t>
            </a:r>
            <a:r>
              <a:rPr lang="en-US" sz="1200" dirty="0"/>
              <a:t> </a:t>
            </a:r>
            <a:r>
              <a:rPr lang="en-US" sz="1200" dirty="0" err="1"/>
              <a:t>đối</a:t>
            </a:r>
            <a:r>
              <a:rPr lang="en-US" sz="1200" dirty="0"/>
              <a:t> </a:t>
            </a:r>
            <a:r>
              <a:rPr lang="en-US" sz="1200" dirty="0" err="1"/>
              <a:t>tượng</a:t>
            </a:r>
            <a:r>
              <a:rPr lang="en-US" sz="1200" dirty="0"/>
              <a:t> </a:t>
            </a:r>
            <a:r>
              <a:rPr lang="en-US" sz="1200" dirty="0" err="1"/>
              <a:t>khác</a:t>
            </a:r>
            <a:r>
              <a:rPr lang="en-US" sz="1200" dirty="0"/>
              <a:t> </a:t>
            </a:r>
            <a:r>
              <a:rPr lang="en-US" sz="1200" dirty="0" err="1"/>
              <a:t>nhau</a:t>
            </a:r>
            <a:r>
              <a:rPr lang="en-US" sz="1200" dirty="0"/>
              <a:t> </a:t>
            </a:r>
            <a:r>
              <a:rPr lang="en-US" sz="1200" dirty="0" err="1"/>
              <a:t>của</a:t>
            </a:r>
            <a:r>
              <a:rPr lang="en-US" sz="1200" dirty="0"/>
              <a:t> </a:t>
            </a:r>
            <a:r>
              <a:rPr lang="en-US" sz="1200" dirty="0" err="1"/>
              <a:t>cùng</a:t>
            </a:r>
            <a:r>
              <a:rPr lang="en-US" sz="1200" dirty="0"/>
              <a:t> </a:t>
            </a:r>
            <a:r>
              <a:rPr lang="en-US" sz="1200" dirty="0" err="1"/>
              <a:t>một</a:t>
            </a:r>
            <a:r>
              <a:rPr lang="en-US" sz="1200" dirty="0"/>
              <a:t> </a:t>
            </a:r>
            <a:r>
              <a:rPr lang="en-US" sz="1200" dirty="0" err="1"/>
              <a:t>lớp</a:t>
            </a:r>
            <a:r>
              <a:rPr lang="en-US" sz="1200" dirty="0"/>
              <a:t> </a:t>
            </a:r>
            <a:r>
              <a:rPr lang="en-US" sz="1200" dirty="0" err="1"/>
              <a:t>sẽ</a:t>
            </a:r>
            <a:r>
              <a:rPr lang="en-US" sz="1200" dirty="0"/>
              <a:t> </a:t>
            </a:r>
            <a:r>
              <a:rPr lang="en-US" sz="1200" dirty="0" err="1"/>
              <a:t>có</a:t>
            </a:r>
            <a:r>
              <a:rPr lang="en-US" sz="1200" dirty="0">
                <a:solidFill>
                  <a:schemeClr val="accent1">
                    <a:lumMod val="75000"/>
                  </a:schemeClr>
                </a:solidFill>
              </a:rPr>
              <a:t> </a:t>
            </a:r>
            <a:r>
              <a:rPr lang="en-US" sz="1200" dirty="0" err="1" smtClean="0">
                <a:solidFill>
                  <a:schemeClr val="accent1">
                    <a:lumMod val="75000"/>
                  </a:schemeClr>
                </a:solidFill>
              </a:rPr>
              <a:t>những</a:t>
            </a:r>
            <a:r>
              <a:rPr lang="en-US" sz="1200" dirty="0" smtClean="0">
                <a:solidFill>
                  <a:schemeClr val="accent1">
                    <a:lumMod val="75000"/>
                  </a:schemeClr>
                </a:solidFill>
              </a:rPr>
              <a:t> </a:t>
            </a:r>
            <a:r>
              <a:rPr lang="en-US" sz="1200" dirty="0" err="1"/>
              <a:t>giá</a:t>
            </a:r>
            <a:r>
              <a:rPr lang="en-US" sz="1200" dirty="0"/>
              <a:t> </a:t>
            </a:r>
            <a:r>
              <a:rPr lang="en-US" sz="1200" dirty="0" err="1"/>
              <a:t>trị</a:t>
            </a:r>
            <a:r>
              <a:rPr lang="en-US" sz="1200" dirty="0"/>
              <a:t> </a:t>
            </a:r>
            <a:r>
              <a:rPr lang="en-US" sz="1200" dirty="0" err="1" smtClean="0"/>
              <a:t>nhãn</a:t>
            </a:r>
            <a:r>
              <a:rPr lang="en-US" sz="1200" dirty="0" smtClean="0"/>
              <a:t> </a:t>
            </a:r>
            <a:r>
              <a:rPr lang="en-US" sz="1200" dirty="0" err="1" smtClean="0">
                <a:solidFill>
                  <a:srgbClr val="FF0000"/>
                </a:solidFill>
              </a:rPr>
              <a:t>riêng</a:t>
            </a:r>
            <a:r>
              <a:rPr lang="en-US" sz="1200" dirty="0" smtClean="0">
                <a:solidFill>
                  <a:srgbClr val="FF0000"/>
                </a:solidFill>
              </a:rPr>
              <a:t> </a:t>
            </a:r>
            <a:r>
              <a:rPr lang="en-US" sz="1200" dirty="0" err="1" smtClean="0">
                <a:solidFill>
                  <a:srgbClr val="FF0000"/>
                </a:solidFill>
              </a:rPr>
              <a:t>biệt</a:t>
            </a:r>
            <a:r>
              <a:rPr lang="en-US" sz="1200" dirty="0" smtClean="0"/>
              <a:t>.</a:t>
            </a:r>
            <a:endParaRPr lang="en-US" sz="1200" dirty="0"/>
          </a:p>
          <a:p>
            <a:endParaRPr lang="en-US" sz="1200" dirty="0" smtClean="0"/>
          </a:p>
          <a:p>
            <a:endParaRPr lang="en-US" sz="1200" dirty="0"/>
          </a:p>
        </p:txBody>
      </p:sp>
      <p:pic>
        <p:nvPicPr>
          <p:cNvPr id="2052" name="Picture 4" descr="Introduction to Image Annotation for ML and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051" y="1439474"/>
            <a:ext cx="4263202" cy="199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09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r>
              <a:rPr lang="en-US" dirty="0" smtClean="0"/>
              <a:t> </a:t>
            </a:r>
            <a:endParaRPr lang="en-US" dirty="0"/>
          </a:p>
        </p:txBody>
      </p:sp>
      <p:sp>
        <p:nvSpPr>
          <p:cNvPr id="7" name="Text Placeholder 6"/>
          <p:cNvSpPr>
            <a:spLocks noGrp="1"/>
          </p:cNvSpPr>
          <p:nvPr>
            <p:ph type="body" idx="1"/>
          </p:nvPr>
        </p:nvSpPr>
        <p:spPr>
          <a:xfrm>
            <a:off x="310896" y="676656"/>
            <a:ext cx="3047543" cy="3967800"/>
          </a:xfrm>
        </p:spPr>
        <p:txBody>
          <a:bodyPr/>
          <a:lstStyle/>
          <a:p>
            <a:r>
              <a:rPr lang="en-US" dirty="0"/>
              <a:t>Y </a:t>
            </a:r>
            <a:r>
              <a:rPr lang="en-US" dirty="0" err="1" smtClean="0"/>
              <a:t>học</a:t>
            </a:r>
            <a:endParaRPr lang="en-US" dirty="0" smtClean="0"/>
          </a:p>
          <a:p>
            <a:endParaRPr lang="en-US" dirty="0"/>
          </a:p>
          <a:p>
            <a:r>
              <a:rPr lang="en-US" dirty="0" err="1" smtClean="0"/>
              <a:t>Giám</a:t>
            </a:r>
            <a:r>
              <a:rPr lang="en-US" dirty="0" smtClean="0"/>
              <a:t> </a:t>
            </a:r>
            <a:r>
              <a:rPr lang="en-US" dirty="0" err="1" smtClean="0"/>
              <a:t>sát</a:t>
            </a:r>
            <a:r>
              <a:rPr lang="en-US" dirty="0" smtClean="0"/>
              <a:t> </a:t>
            </a:r>
            <a:r>
              <a:rPr lang="en-US" dirty="0" err="1" smtClean="0"/>
              <a:t>hành</a:t>
            </a:r>
            <a:r>
              <a:rPr lang="en-US" dirty="0" smtClean="0"/>
              <a:t> </a:t>
            </a:r>
            <a:r>
              <a:rPr lang="en-US" dirty="0" err="1" smtClean="0"/>
              <a:t>động</a:t>
            </a:r>
            <a:endParaRPr lang="en-US" dirty="0"/>
          </a:p>
          <a:p>
            <a:endParaRPr lang="en-US" dirty="0"/>
          </a:p>
          <a:p>
            <a:r>
              <a:rPr lang="en-US" dirty="0" err="1"/>
              <a:t>Xe</a:t>
            </a:r>
            <a:r>
              <a:rPr lang="en-US" dirty="0"/>
              <a:t> </a:t>
            </a:r>
            <a:r>
              <a:rPr lang="en-US" dirty="0" err="1"/>
              <a:t>tự</a:t>
            </a:r>
            <a:r>
              <a:rPr lang="en-US" dirty="0"/>
              <a:t> </a:t>
            </a:r>
            <a:r>
              <a:rPr lang="en-US" dirty="0" err="1"/>
              <a:t>hành</a:t>
            </a:r>
            <a:endParaRPr lang="en-US" dirty="0"/>
          </a:p>
          <a:p>
            <a:pPr marL="114300" indent="0">
              <a:buNone/>
            </a:pPr>
            <a:endParaRPr lang="en-US" dirty="0"/>
          </a:p>
          <a:p>
            <a:r>
              <a:rPr lang="en-US" dirty="0" err="1"/>
              <a:t>Ứng</a:t>
            </a:r>
            <a:r>
              <a:rPr lang="en-US" dirty="0"/>
              <a:t> </a:t>
            </a:r>
            <a:r>
              <a:rPr lang="en-US" dirty="0" err="1"/>
              <a:t>dụng</a:t>
            </a:r>
            <a:r>
              <a:rPr lang="en-US" dirty="0"/>
              <a:t> </a:t>
            </a:r>
            <a:r>
              <a:rPr lang="en-US" dirty="0" err="1"/>
              <a:t>trong</a:t>
            </a:r>
            <a:r>
              <a:rPr lang="en-US" dirty="0"/>
              <a:t> </a:t>
            </a:r>
            <a:r>
              <a:rPr lang="en-US" dirty="0" err="1"/>
              <a:t>nông</a:t>
            </a:r>
            <a:r>
              <a:rPr lang="en-US" dirty="0"/>
              <a:t> </a:t>
            </a:r>
            <a:r>
              <a:rPr lang="en-US" dirty="0" err="1"/>
              <a:t>nghiệp</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8" name="Picture 4" descr="Image Segmentation With 5 Lines 0f Code | by Ayoola Olafenwa (she/h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297" y="3094013"/>
            <a:ext cx="2112028" cy="1407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Time Image Segmentation Using 5 Lines of Code | by Ayoola Olafenwa  (she/her)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057" y="2962205"/>
            <a:ext cx="3187168" cy="1538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ftyNet: a deep-learning platform for medical imaging - ScienceDirect"/>
          <p:cNvPicPr>
            <a:picLocks noChangeAspect="1" noChangeArrowheads="1"/>
          </p:cNvPicPr>
          <p:nvPr/>
        </p:nvPicPr>
        <p:blipFill rotWithShape="1">
          <a:blip r:embed="rId5">
            <a:extLst>
              <a:ext uri="{28A0092B-C50C-407E-A947-70E740481C1C}">
                <a14:useLocalDpi xmlns:a14="http://schemas.microsoft.com/office/drawing/2010/main" val="0"/>
              </a:ext>
            </a:extLst>
          </a:blip>
          <a:srcRect b="5739"/>
          <a:stretch/>
        </p:blipFill>
        <p:spPr bwMode="auto">
          <a:xfrm>
            <a:off x="3292297" y="956583"/>
            <a:ext cx="2093692" cy="19786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mantic Segmentation Services | Image Segmentation for Deep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057" y="956583"/>
            <a:ext cx="3167193" cy="193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51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5264</TotalTime>
  <Words>4300</Words>
  <Application>Microsoft Office PowerPoint</Application>
  <PresentationFormat>On-screen Show (16:9)</PresentationFormat>
  <Paragraphs>464</Paragraphs>
  <Slides>64</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64</vt:i4>
      </vt:variant>
    </vt:vector>
  </HeadingPairs>
  <TitlesOfParts>
    <vt:vector size="69" baseType="lpstr">
      <vt:lpstr>Arial</vt:lpstr>
      <vt:lpstr>Cambria Math</vt:lpstr>
      <vt:lpstr>Wingdings</vt:lpstr>
      <vt:lpstr>Simple Light</vt:lpstr>
      <vt:lpstr>Simple Light</vt:lpstr>
      <vt:lpstr>Deep Learning Bài 7: Phân vùng ảnh (Image segmentation)</vt:lpstr>
      <vt:lpstr>Giảng viên và Trợ giảng</vt:lpstr>
      <vt:lpstr>Giảng viên và Trợ giảng (hỗ trợ)</vt:lpstr>
      <vt:lpstr>Giới thiệu mentor </vt:lpstr>
      <vt:lpstr>Nội dung</vt:lpstr>
      <vt:lpstr>Phần 1: Phân vùng hình ảnh</vt:lpstr>
      <vt:lpstr>Phân vùng hình ảnh (image segmentation)</vt:lpstr>
      <vt:lpstr>Các dạng phân vùng hình ảnh</vt:lpstr>
      <vt:lpstr>Ứng dụng </vt:lpstr>
      <vt:lpstr>Phần 2: Kiến trúc phổ biến</vt:lpstr>
      <vt:lpstr>Cấu trúc encoder-decoder</vt:lpstr>
      <vt:lpstr>Lớp tích chập chuyển vị (transposed convolution)</vt:lpstr>
      <vt:lpstr>Lớp tích chập chuyển vị (transposed convolution)</vt:lpstr>
      <vt:lpstr>Lớp upsampling 2D (nearest neighbor)</vt:lpstr>
      <vt:lpstr>Lớp upsampling 2D (bi-linear)</vt:lpstr>
      <vt:lpstr>Mô hình UNET</vt:lpstr>
      <vt:lpstr>Ví dụ UNET</vt:lpstr>
      <vt:lpstr>UNET++</vt:lpstr>
      <vt:lpstr>Attention UNET</vt:lpstr>
      <vt:lpstr>Mô hình Fully Convolutional Networks (FCN)</vt:lpstr>
      <vt:lpstr>Phần 3: Đánh giá mô hình</vt:lpstr>
      <vt:lpstr>Ma trận dự đoán(confusion matrix)</vt:lpstr>
      <vt:lpstr>Ma trận dự đoán(confusion matrix)</vt:lpstr>
      <vt:lpstr>Các đánh giá phổ biến</vt:lpstr>
      <vt:lpstr>Giao trên hợp (Intersection over Union)</vt:lpstr>
      <vt:lpstr>Chỉ số DICE</vt:lpstr>
      <vt:lpstr>Phần 4: Hàm mất mát</vt:lpstr>
      <vt:lpstr>Binary Cross Entropy</vt:lpstr>
      <vt:lpstr>Hàm trọng số BCE </vt:lpstr>
      <vt:lpstr>Hàm DICE</vt:lpstr>
      <vt:lpstr>Các hàm mất mát khác</vt:lpstr>
      <vt:lpstr>Phần 5: Dữ liệu phổ biến</vt:lpstr>
      <vt:lpstr>COCO</vt:lpstr>
      <vt:lpstr>Pascal VOC</vt:lpstr>
      <vt:lpstr>Cityscapes</vt:lpstr>
      <vt:lpstr>Phần 6: Giới thiệu pytorch</vt:lpstr>
      <vt:lpstr>Pytorch</vt:lpstr>
      <vt:lpstr>Khởi tạo tensor</vt:lpstr>
      <vt:lpstr>Thuộc tính của tensor</vt:lpstr>
      <vt:lpstr>Phép tính (operations)</vt:lpstr>
      <vt:lpstr>Phép tính (operations)</vt:lpstr>
      <vt:lpstr>Chuyển đổi với numpy </vt:lpstr>
      <vt:lpstr>Autograd</vt:lpstr>
      <vt:lpstr>Autograd</vt:lpstr>
      <vt:lpstr>Autograd</vt:lpstr>
      <vt:lpstr>Phần 7: Huấn luyện mô hình với pytorch</vt:lpstr>
      <vt:lpstr>Các bước huấn luyện mô hình với pytorch</vt:lpstr>
      <vt:lpstr>Đọc dữ liệu bằng torchvision</vt:lpstr>
      <vt:lpstr>Kiểm tra dữ liệu</vt:lpstr>
      <vt:lpstr>Dataset</vt:lpstr>
      <vt:lpstr>Dataloader</vt:lpstr>
      <vt:lpstr>Xây dựng mô hình</vt:lpstr>
      <vt:lpstr>Xây dựng mô hình</vt:lpstr>
      <vt:lpstr>Huấn luyện mô hình</vt:lpstr>
      <vt:lpstr>Huấn luyện mô hình</vt:lpstr>
      <vt:lpstr>Huấn luyện mô hình</vt:lpstr>
      <vt:lpstr>Phần 8: Bài tập và thảo luận</vt:lpstr>
      <vt:lpstr>Bài tập</vt:lpstr>
      <vt:lpstr>Tóm tắt</vt:lpstr>
      <vt:lpstr>Ví dụ phân vùng người đi bộ (pedestrian segmentation)</vt:lpstr>
      <vt:lpstr>Thảo Luận &amp; Hỏi Đáp </vt:lpstr>
      <vt:lpstr>Các thuật ngữ thường thấy</vt:lpstr>
      <vt:lpstr>Lớp đảo ngược tích chập (deconvolution)</vt:lpstr>
      <vt:lpstr>Các phương pháp cổ điển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146</cp:revision>
  <dcterms:modified xsi:type="dcterms:W3CDTF">2023-06-15T19:37:38Z</dcterms:modified>
</cp:coreProperties>
</file>